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14" r:id="rId2"/>
    <p:sldId id="312" r:id="rId3"/>
    <p:sldId id="268" r:id="rId4"/>
    <p:sldId id="315" r:id="rId5"/>
    <p:sldId id="316" r:id="rId6"/>
    <p:sldId id="317" r:id="rId7"/>
    <p:sldId id="319" r:id="rId8"/>
    <p:sldId id="320" r:id="rId9"/>
    <p:sldId id="321" r:id="rId10"/>
    <p:sldId id="322" r:id="rId11"/>
    <p:sldId id="318" r:id="rId12"/>
    <p:sldId id="324" r:id="rId13"/>
    <p:sldId id="325" r:id="rId14"/>
    <p:sldId id="326" r:id="rId15"/>
    <p:sldId id="327" r:id="rId16"/>
    <p:sldId id="297" r:id="rId17"/>
    <p:sldId id="298" r:id="rId18"/>
  </p:sldIdLst>
  <p:sldSz cx="11520488" cy="6480175"/>
  <p:notesSz cx="6858000" cy="9144000"/>
  <p:defaultTextStyle>
    <a:defPPr>
      <a:defRPr lang="zh-CN"/>
    </a:defPPr>
    <a:lvl1pPr marL="0" algn="l" defTabSz="863834" rtl="0" eaLnBrk="1" latinLnBrk="0" hangingPunct="1">
      <a:defRPr sz="1700" kern="1200">
        <a:solidFill>
          <a:schemeClr val="tx1"/>
        </a:solidFill>
        <a:latin typeface="+mn-lt"/>
        <a:ea typeface="+mn-ea"/>
        <a:cs typeface="+mn-cs"/>
      </a:defRPr>
    </a:lvl1pPr>
    <a:lvl2pPr marL="431917" algn="l" defTabSz="863834" rtl="0" eaLnBrk="1" latinLnBrk="0" hangingPunct="1">
      <a:defRPr sz="1700" kern="1200">
        <a:solidFill>
          <a:schemeClr val="tx1"/>
        </a:solidFill>
        <a:latin typeface="+mn-lt"/>
        <a:ea typeface="+mn-ea"/>
        <a:cs typeface="+mn-cs"/>
      </a:defRPr>
    </a:lvl2pPr>
    <a:lvl3pPr marL="863834" algn="l" defTabSz="863834" rtl="0" eaLnBrk="1" latinLnBrk="0" hangingPunct="1">
      <a:defRPr sz="1700" kern="1200">
        <a:solidFill>
          <a:schemeClr val="tx1"/>
        </a:solidFill>
        <a:latin typeface="+mn-lt"/>
        <a:ea typeface="+mn-ea"/>
        <a:cs typeface="+mn-cs"/>
      </a:defRPr>
    </a:lvl3pPr>
    <a:lvl4pPr marL="1295751" algn="l" defTabSz="863834" rtl="0" eaLnBrk="1" latinLnBrk="0" hangingPunct="1">
      <a:defRPr sz="1700" kern="1200">
        <a:solidFill>
          <a:schemeClr val="tx1"/>
        </a:solidFill>
        <a:latin typeface="+mn-lt"/>
        <a:ea typeface="+mn-ea"/>
        <a:cs typeface="+mn-cs"/>
      </a:defRPr>
    </a:lvl4pPr>
    <a:lvl5pPr marL="1727667" algn="l" defTabSz="863834" rtl="0" eaLnBrk="1" latinLnBrk="0" hangingPunct="1">
      <a:defRPr sz="1700" kern="1200">
        <a:solidFill>
          <a:schemeClr val="tx1"/>
        </a:solidFill>
        <a:latin typeface="+mn-lt"/>
        <a:ea typeface="+mn-ea"/>
        <a:cs typeface="+mn-cs"/>
      </a:defRPr>
    </a:lvl5pPr>
    <a:lvl6pPr marL="2159584" algn="l" defTabSz="863834" rtl="0" eaLnBrk="1" latinLnBrk="0" hangingPunct="1">
      <a:defRPr sz="1700" kern="1200">
        <a:solidFill>
          <a:schemeClr val="tx1"/>
        </a:solidFill>
        <a:latin typeface="+mn-lt"/>
        <a:ea typeface="+mn-ea"/>
        <a:cs typeface="+mn-cs"/>
      </a:defRPr>
    </a:lvl6pPr>
    <a:lvl7pPr marL="2591501" algn="l" defTabSz="863834" rtl="0" eaLnBrk="1" latinLnBrk="0" hangingPunct="1">
      <a:defRPr sz="1700" kern="1200">
        <a:solidFill>
          <a:schemeClr val="tx1"/>
        </a:solidFill>
        <a:latin typeface="+mn-lt"/>
        <a:ea typeface="+mn-ea"/>
        <a:cs typeface="+mn-cs"/>
      </a:defRPr>
    </a:lvl7pPr>
    <a:lvl8pPr marL="3023418" algn="l" defTabSz="863834" rtl="0" eaLnBrk="1" latinLnBrk="0" hangingPunct="1">
      <a:defRPr sz="1700" kern="1200">
        <a:solidFill>
          <a:schemeClr val="tx1"/>
        </a:solidFill>
        <a:latin typeface="+mn-lt"/>
        <a:ea typeface="+mn-ea"/>
        <a:cs typeface="+mn-cs"/>
      </a:defRPr>
    </a:lvl8pPr>
    <a:lvl9pPr marL="3455335" algn="l" defTabSz="863834"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F5EB0"/>
    <a:srgbClr val="1C2747"/>
    <a:srgbClr val="0E1A40"/>
    <a:srgbClr val="3CCCC7"/>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096" autoAdjust="0"/>
  </p:normalViewPr>
  <p:slideViewPr>
    <p:cSldViewPr showGuides="1">
      <p:cViewPr varScale="1">
        <p:scale>
          <a:sx n="85" d="100"/>
          <a:sy n="85" d="100"/>
        </p:scale>
        <p:origin x="173" y="48"/>
      </p:cViewPr>
      <p:guideLst>
        <p:guide orient="horz"/>
        <p:guide pos="3629"/>
      </p:guideLst>
    </p:cSldViewPr>
  </p:slideViewPr>
  <p:notesTextViewPr>
    <p:cViewPr>
      <p:scale>
        <a:sx n="1" d="1"/>
        <a:sy n="1" d="1"/>
      </p:scale>
      <p:origin x="0" y="0"/>
    </p:cViewPr>
  </p:notesTextViewPr>
  <p:sorterViewPr>
    <p:cViewPr>
      <p:scale>
        <a:sx n="190" d="100"/>
        <a:sy n="1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pPr/>
              <a:t>2020/12/10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pPr/>
              <a:t>‹#›</a:t>
            </a:fld>
            <a:endParaRPr lang="zh-CN" altLang="en-US"/>
          </a:p>
        </p:txBody>
      </p:sp>
    </p:spTree>
    <p:extLst>
      <p:ext uri="{BB962C8B-B14F-4D97-AF65-F5344CB8AC3E}">
        <p14:creationId xmlns:p14="http://schemas.microsoft.com/office/powerpoint/2010/main" val="2122746989"/>
      </p:ext>
    </p:extLst>
  </p:cSld>
  <p:clrMap bg1="lt1" tx1="dk1" bg2="lt2" tx2="dk2" accent1="accent1" accent2="accent2" accent3="accent3" accent4="accent4" accent5="accent5" accent6="accent6" hlink="hlink" folHlink="folHlink"/>
  <p:notesStyle>
    <a:lvl1pPr marL="0" algn="l" defTabSz="863834" rtl="0" eaLnBrk="1" latinLnBrk="0" hangingPunct="1">
      <a:defRPr sz="1134" kern="1200">
        <a:solidFill>
          <a:schemeClr val="tx1"/>
        </a:solidFill>
        <a:latin typeface="+mn-lt"/>
        <a:ea typeface="+mn-ea"/>
        <a:cs typeface="+mn-cs"/>
      </a:defRPr>
    </a:lvl1pPr>
    <a:lvl2pPr marL="431917" algn="l" defTabSz="863834" rtl="0" eaLnBrk="1" latinLnBrk="0" hangingPunct="1">
      <a:defRPr sz="1134" kern="1200">
        <a:solidFill>
          <a:schemeClr val="tx1"/>
        </a:solidFill>
        <a:latin typeface="+mn-lt"/>
        <a:ea typeface="+mn-ea"/>
        <a:cs typeface="+mn-cs"/>
      </a:defRPr>
    </a:lvl2pPr>
    <a:lvl3pPr marL="863834" algn="l" defTabSz="863834" rtl="0" eaLnBrk="1" latinLnBrk="0" hangingPunct="1">
      <a:defRPr sz="1134" kern="1200">
        <a:solidFill>
          <a:schemeClr val="tx1"/>
        </a:solidFill>
        <a:latin typeface="+mn-lt"/>
        <a:ea typeface="+mn-ea"/>
        <a:cs typeface="+mn-cs"/>
      </a:defRPr>
    </a:lvl3pPr>
    <a:lvl4pPr marL="1295751" algn="l" defTabSz="863834" rtl="0" eaLnBrk="1" latinLnBrk="0" hangingPunct="1">
      <a:defRPr sz="1134" kern="1200">
        <a:solidFill>
          <a:schemeClr val="tx1"/>
        </a:solidFill>
        <a:latin typeface="+mn-lt"/>
        <a:ea typeface="+mn-ea"/>
        <a:cs typeface="+mn-cs"/>
      </a:defRPr>
    </a:lvl4pPr>
    <a:lvl5pPr marL="1727667" algn="l" defTabSz="863834" rtl="0" eaLnBrk="1" latinLnBrk="0" hangingPunct="1">
      <a:defRPr sz="1134" kern="1200">
        <a:solidFill>
          <a:schemeClr val="tx1"/>
        </a:solidFill>
        <a:latin typeface="+mn-lt"/>
        <a:ea typeface="+mn-ea"/>
        <a:cs typeface="+mn-cs"/>
      </a:defRPr>
    </a:lvl5pPr>
    <a:lvl6pPr marL="2159584" algn="l" defTabSz="863834" rtl="0" eaLnBrk="1" latinLnBrk="0" hangingPunct="1">
      <a:defRPr sz="1134" kern="1200">
        <a:solidFill>
          <a:schemeClr val="tx1"/>
        </a:solidFill>
        <a:latin typeface="+mn-lt"/>
        <a:ea typeface="+mn-ea"/>
        <a:cs typeface="+mn-cs"/>
      </a:defRPr>
    </a:lvl6pPr>
    <a:lvl7pPr marL="2591501" algn="l" defTabSz="863834" rtl="0" eaLnBrk="1" latinLnBrk="0" hangingPunct="1">
      <a:defRPr sz="1134" kern="1200">
        <a:solidFill>
          <a:schemeClr val="tx1"/>
        </a:solidFill>
        <a:latin typeface="+mn-lt"/>
        <a:ea typeface="+mn-ea"/>
        <a:cs typeface="+mn-cs"/>
      </a:defRPr>
    </a:lvl7pPr>
    <a:lvl8pPr marL="3023418" algn="l" defTabSz="863834" rtl="0" eaLnBrk="1" latinLnBrk="0" hangingPunct="1">
      <a:defRPr sz="1134" kern="1200">
        <a:solidFill>
          <a:schemeClr val="tx1"/>
        </a:solidFill>
        <a:latin typeface="+mn-lt"/>
        <a:ea typeface="+mn-ea"/>
        <a:cs typeface="+mn-cs"/>
      </a:defRPr>
    </a:lvl8pPr>
    <a:lvl9pPr marL="3455335" algn="l" defTabSz="863834" rtl="0" eaLnBrk="1" latinLnBrk="0" hangingPunct="1">
      <a:defRPr sz="113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a:t>
            </a:fld>
            <a:endParaRPr lang="zh-CN" altLang="en-US"/>
          </a:p>
        </p:txBody>
      </p:sp>
    </p:spTree>
    <p:extLst>
      <p:ext uri="{BB962C8B-B14F-4D97-AF65-F5344CB8AC3E}">
        <p14:creationId xmlns:p14="http://schemas.microsoft.com/office/powerpoint/2010/main" val="3345389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10</a:t>
            </a:fld>
            <a:endParaRPr lang="zh-CN" altLang="en-US"/>
          </a:p>
        </p:txBody>
      </p:sp>
    </p:spTree>
    <p:extLst>
      <p:ext uri="{BB962C8B-B14F-4D97-AF65-F5344CB8AC3E}">
        <p14:creationId xmlns:p14="http://schemas.microsoft.com/office/powerpoint/2010/main" val="1943694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11</a:t>
            </a:fld>
            <a:endParaRPr lang="zh-CN" altLang="en-US"/>
          </a:p>
        </p:txBody>
      </p:sp>
    </p:spTree>
    <p:extLst>
      <p:ext uri="{BB962C8B-B14F-4D97-AF65-F5344CB8AC3E}">
        <p14:creationId xmlns:p14="http://schemas.microsoft.com/office/powerpoint/2010/main" val="433971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12</a:t>
            </a:fld>
            <a:endParaRPr lang="zh-CN" altLang="en-US"/>
          </a:p>
        </p:txBody>
      </p:sp>
    </p:spTree>
    <p:extLst>
      <p:ext uri="{BB962C8B-B14F-4D97-AF65-F5344CB8AC3E}">
        <p14:creationId xmlns:p14="http://schemas.microsoft.com/office/powerpoint/2010/main" val="402935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13</a:t>
            </a:fld>
            <a:endParaRPr lang="zh-CN" altLang="en-US"/>
          </a:p>
        </p:txBody>
      </p:sp>
    </p:spTree>
    <p:extLst>
      <p:ext uri="{BB962C8B-B14F-4D97-AF65-F5344CB8AC3E}">
        <p14:creationId xmlns:p14="http://schemas.microsoft.com/office/powerpoint/2010/main" val="2817192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14</a:t>
            </a:fld>
            <a:endParaRPr lang="zh-CN" altLang="en-US"/>
          </a:p>
        </p:txBody>
      </p:sp>
    </p:spTree>
    <p:extLst>
      <p:ext uri="{BB962C8B-B14F-4D97-AF65-F5344CB8AC3E}">
        <p14:creationId xmlns:p14="http://schemas.microsoft.com/office/powerpoint/2010/main" val="780923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15</a:t>
            </a:fld>
            <a:endParaRPr lang="zh-CN" altLang="en-US"/>
          </a:p>
        </p:txBody>
      </p:sp>
    </p:spTree>
    <p:extLst>
      <p:ext uri="{BB962C8B-B14F-4D97-AF65-F5344CB8AC3E}">
        <p14:creationId xmlns:p14="http://schemas.microsoft.com/office/powerpoint/2010/main" val="3630044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16</a:t>
            </a:fld>
            <a:endParaRPr lang="zh-CN" altLang="en-US"/>
          </a:p>
        </p:txBody>
      </p:sp>
    </p:spTree>
    <p:extLst>
      <p:ext uri="{BB962C8B-B14F-4D97-AF65-F5344CB8AC3E}">
        <p14:creationId xmlns:p14="http://schemas.microsoft.com/office/powerpoint/2010/main" val="1201771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17</a:t>
            </a:fld>
            <a:endParaRPr lang="zh-CN" altLang="en-US"/>
          </a:p>
        </p:txBody>
      </p:sp>
    </p:spTree>
    <p:extLst>
      <p:ext uri="{BB962C8B-B14F-4D97-AF65-F5344CB8AC3E}">
        <p14:creationId xmlns:p14="http://schemas.microsoft.com/office/powerpoint/2010/main" val="2596172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a:t>
            </a:fld>
            <a:endParaRPr lang="zh-CN" altLang="en-US"/>
          </a:p>
        </p:txBody>
      </p:sp>
    </p:spTree>
    <p:extLst>
      <p:ext uri="{BB962C8B-B14F-4D97-AF65-F5344CB8AC3E}">
        <p14:creationId xmlns:p14="http://schemas.microsoft.com/office/powerpoint/2010/main" val="364178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3</a:t>
            </a:fld>
            <a:endParaRPr lang="zh-CN" altLang="en-US"/>
          </a:p>
        </p:txBody>
      </p:sp>
    </p:spTree>
    <p:extLst>
      <p:ext uri="{BB962C8B-B14F-4D97-AF65-F5344CB8AC3E}">
        <p14:creationId xmlns:p14="http://schemas.microsoft.com/office/powerpoint/2010/main" val="1489210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4</a:t>
            </a:fld>
            <a:endParaRPr lang="zh-CN" altLang="en-US"/>
          </a:p>
        </p:txBody>
      </p:sp>
    </p:spTree>
    <p:extLst>
      <p:ext uri="{BB962C8B-B14F-4D97-AF65-F5344CB8AC3E}">
        <p14:creationId xmlns:p14="http://schemas.microsoft.com/office/powerpoint/2010/main" val="2469487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a:t>
            </a:fld>
            <a:endParaRPr lang="zh-CN" altLang="en-US"/>
          </a:p>
        </p:txBody>
      </p:sp>
    </p:spTree>
    <p:extLst>
      <p:ext uri="{BB962C8B-B14F-4D97-AF65-F5344CB8AC3E}">
        <p14:creationId xmlns:p14="http://schemas.microsoft.com/office/powerpoint/2010/main" val="3252095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6</a:t>
            </a:fld>
            <a:endParaRPr lang="zh-CN" altLang="en-US"/>
          </a:p>
        </p:txBody>
      </p:sp>
    </p:spTree>
    <p:extLst>
      <p:ext uri="{BB962C8B-B14F-4D97-AF65-F5344CB8AC3E}">
        <p14:creationId xmlns:p14="http://schemas.microsoft.com/office/powerpoint/2010/main" val="3386503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7</a:t>
            </a:fld>
            <a:endParaRPr lang="zh-CN" altLang="en-US"/>
          </a:p>
        </p:txBody>
      </p:sp>
    </p:spTree>
    <p:extLst>
      <p:ext uri="{BB962C8B-B14F-4D97-AF65-F5344CB8AC3E}">
        <p14:creationId xmlns:p14="http://schemas.microsoft.com/office/powerpoint/2010/main" val="128750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8</a:t>
            </a:fld>
            <a:endParaRPr lang="zh-CN" altLang="en-US"/>
          </a:p>
        </p:txBody>
      </p:sp>
    </p:spTree>
    <p:extLst>
      <p:ext uri="{BB962C8B-B14F-4D97-AF65-F5344CB8AC3E}">
        <p14:creationId xmlns:p14="http://schemas.microsoft.com/office/powerpoint/2010/main" val="1099652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9</a:t>
            </a:fld>
            <a:endParaRPr lang="zh-CN" altLang="en-US"/>
          </a:p>
        </p:txBody>
      </p:sp>
    </p:spTree>
    <p:extLst>
      <p:ext uri="{BB962C8B-B14F-4D97-AF65-F5344CB8AC3E}">
        <p14:creationId xmlns:p14="http://schemas.microsoft.com/office/powerpoint/2010/main" val="29508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037" y="2013056"/>
            <a:ext cx="9792415" cy="1389038"/>
          </a:xfrm>
        </p:spPr>
        <p:txBody>
          <a:bodyPr/>
          <a:lstStyle/>
          <a:p>
            <a:r>
              <a:rPr lang="zh-CN" altLang="en-US"/>
              <a:t>单击此处编辑母版标题样式</a:t>
            </a:r>
          </a:p>
        </p:txBody>
      </p:sp>
      <p:sp>
        <p:nvSpPr>
          <p:cNvPr id="3" name="副标题 2"/>
          <p:cNvSpPr>
            <a:spLocks noGrp="1"/>
          </p:cNvSpPr>
          <p:nvPr>
            <p:ph type="subTitle" idx="1"/>
          </p:nvPr>
        </p:nvSpPr>
        <p:spPr>
          <a:xfrm>
            <a:off x="1728073" y="3672099"/>
            <a:ext cx="8064342" cy="1656045"/>
          </a:xfrm>
        </p:spPr>
        <p:txBody>
          <a:bodyPr/>
          <a:lstStyle>
            <a:lvl1pPr marL="0" indent="0" algn="ctr">
              <a:buNone/>
              <a:defRPr>
                <a:solidFill>
                  <a:schemeClr val="tx1">
                    <a:tint val="75000"/>
                  </a:schemeClr>
                </a:solidFill>
              </a:defRPr>
            </a:lvl1pPr>
            <a:lvl2pPr marL="431917" indent="0" algn="ctr">
              <a:buNone/>
              <a:defRPr>
                <a:solidFill>
                  <a:schemeClr val="tx1">
                    <a:tint val="75000"/>
                  </a:schemeClr>
                </a:solidFill>
              </a:defRPr>
            </a:lvl2pPr>
            <a:lvl3pPr marL="863834" indent="0" algn="ctr">
              <a:buNone/>
              <a:defRPr>
                <a:solidFill>
                  <a:schemeClr val="tx1">
                    <a:tint val="75000"/>
                  </a:schemeClr>
                </a:solidFill>
              </a:defRPr>
            </a:lvl3pPr>
            <a:lvl4pPr marL="1295751" indent="0" algn="ctr">
              <a:buNone/>
              <a:defRPr>
                <a:solidFill>
                  <a:schemeClr val="tx1">
                    <a:tint val="75000"/>
                  </a:schemeClr>
                </a:solidFill>
              </a:defRPr>
            </a:lvl4pPr>
            <a:lvl5pPr marL="1727667" indent="0" algn="ctr">
              <a:buNone/>
              <a:defRPr>
                <a:solidFill>
                  <a:schemeClr val="tx1">
                    <a:tint val="75000"/>
                  </a:schemeClr>
                </a:solidFill>
              </a:defRPr>
            </a:lvl5pPr>
            <a:lvl6pPr marL="2159584" indent="0" algn="ctr">
              <a:buNone/>
              <a:defRPr>
                <a:solidFill>
                  <a:schemeClr val="tx1">
                    <a:tint val="75000"/>
                  </a:schemeClr>
                </a:solidFill>
              </a:defRPr>
            </a:lvl6pPr>
            <a:lvl7pPr marL="2591501" indent="0" algn="ctr">
              <a:buNone/>
              <a:defRPr>
                <a:solidFill>
                  <a:schemeClr val="tx1">
                    <a:tint val="75000"/>
                  </a:schemeClr>
                </a:solidFill>
              </a:defRPr>
            </a:lvl7pPr>
            <a:lvl8pPr marL="3023418" indent="0" algn="ctr">
              <a:buNone/>
              <a:defRPr>
                <a:solidFill>
                  <a:schemeClr val="tx1">
                    <a:tint val="75000"/>
                  </a:schemeClr>
                </a:solidFill>
              </a:defRPr>
            </a:lvl8pPr>
            <a:lvl9pPr marL="345533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239880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235680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2354" y="259509"/>
            <a:ext cx="2592109" cy="552914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6025" y="259509"/>
            <a:ext cx="7584321" cy="552914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96307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308138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040" y="4164114"/>
            <a:ext cx="9792415" cy="1287035"/>
          </a:xfrm>
        </p:spPr>
        <p:txBody>
          <a:bodyPr anchor="t"/>
          <a:lstStyle>
            <a:lvl1pPr algn="l">
              <a:defRPr sz="3779" b="1" cap="all"/>
            </a:lvl1pPr>
          </a:lstStyle>
          <a:p>
            <a:r>
              <a:rPr lang="zh-CN" altLang="en-US"/>
              <a:t>单击此处编辑母版标题样式</a:t>
            </a:r>
          </a:p>
        </p:txBody>
      </p:sp>
      <p:sp>
        <p:nvSpPr>
          <p:cNvPr id="3" name="文本占位符 2"/>
          <p:cNvSpPr>
            <a:spLocks noGrp="1"/>
          </p:cNvSpPr>
          <p:nvPr>
            <p:ph type="body" idx="1"/>
          </p:nvPr>
        </p:nvSpPr>
        <p:spPr>
          <a:xfrm>
            <a:off x="910040" y="2746575"/>
            <a:ext cx="9792415" cy="1417538"/>
          </a:xfrm>
        </p:spPr>
        <p:txBody>
          <a:bodyPr anchor="b"/>
          <a:lstStyle>
            <a:lvl1pPr marL="0" indent="0">
              <a:buNone/>
              <a:defRPr sz="1889">
                <a:solidFill>
                  <a:schemeClr val="tx1">
                    <a:tint val="75000"/>
                  </a:schemeClr>
                </a:solidFill>
              </a:defRPr>
            </a:lvl1pPr>
            <a:lvl2pPr marL="431917" indent="0">
              <a:buNone/>
              <a:defRPr sz="1700">
                <a:solidFill>
                  <a:schemeClr val="tx1">
                    <a:tint val="75000"/>
                  </a:schemeClr>
                </a:solidFill>
              </a:defRPr>
            </a:lvl2pPr>
            <a:lvl3pPr marL="863834" indent="0">
              <a:buNone/>
              <a:defRPr sz="1512">
                <a:solidFill>
                  <a:schemeClr val="tx1">
                    <a:tint val="75000"/>
                  </a:schemeClr>
                </a:solidFill>
              </a:defRPr>
            </a:lvl3pPr>
            <a:lvl4pPr marL="1295751" indent="0">
              <a:buNone/>
              <a:defRPr sz="1323">
                <a:solidFill>
                  <a:schemeClr val="tx1">
                    <a:tint val="75000"/>
                  </a:schemeClr>
                </a:solidFill>
              </a:defRPr>
            </a:lvl4pPr>
            <a:lvl5pPr marL="1727667" indent="0">
              <a:buNone/>
              <a:defRPr sz="1323">
                <a:solidFill>
                  <a:schemeClr val="tx1">
                    <a:tint val="75000"/>
                  </a:schemeClr>
                </a:solidFill>
              </a:defRPr>
            </a:lvl5pPr>
            <a:lvl6pPr marL="2159584" indent="0">
              <a:buNone/>
              <a:defRPr sz="1323">
                <a:solidFill>
                  <a:schemeClr val="tx1">
                    <a:tint val="75000"/>
                  </a:schemeClr>
                </a:solidFill>
              </a:defRPr>
            </a:lvl6pPr>
            <a:lvl7pPr marL="2591501" indent="0">
              <a:buNone/>
              <a:defRPr sz="1323">
                <a:solidFill>
                  <a:schemeClr val="tx1">
                    <a:tint val="75000"/>
                  </a:schemeClr>
                </a:solidFill>
              </a:defRPr>
            </a:lvl7pPr>
            <a:lvl8pPr marL="3023418" indent="0">
              <a:buNone/>
              <a:defRPr sz="1323">
                <a:solidFill>
                  <a:schemeClr val="tx1">
                    <a:tint val="75000"/>
                  </a:schemeClr>
                </a:solidFill>
              </a:defRPr>
            </a:lvl8pPr>
            <a:lvl9pPr marL="3455335" indent="0">
              <a:buNone/>
              <a:defRPr sz="1323">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140998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76025" y="1512042"/>
            <a:ext cx="5088215" cy="4276616"/>
          </a:xfrm>
        </p:spPr>
        <p:txBody>
          <a:bodyPr/>
          <a:lstStyle>
            <a:lvl1pPr>
              <a:defRPr sz="2645"/>
            </a:lvl1pPr>
            <a:lvl2pPr>
              <a:defRPr sz="2267"/>
            </a:lvl2pPr>
            <a:lvl3pPr>
              <a:defRPr sz="1889"/>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6248" y="1512042"/>
            <a:ext cx="5088215" cy="4276616"/>
          </a:xfrm>
        </p:spPr>
        <p:txBody>
          <a:bodyPr/>
          <a:lstStyle>
            <a:lvl1pPr>
              <a:defRPr sz="2645"/>
            </a:lvl1pPr>
            <a:lvl2pPr>
              <a:defRPr sz="2267"/>
            </a:lvl2pPr>
            <a:lvl3pPr>
              <a:defRPr sz="1889"/>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368091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76025" y="1450540"/>
            <a:ext cx="5090216" cy="604516"/>
          </a:xfrm>
        </p:spPr>
        <p:txBody>
          <a:bodyPr anchor="b"/>
          <a:lstStyle>
            <a:lvl1pPr marL="0" indent="0">
              <a:buNone/>
              <a:defRPr sz="2267" b="1"/>
            </a:lvl1pPr>
            <a:lvl2pPr marL="431917" indent="0">
              <a:buNone/>
              <a:defRPr sz="1889" b="1"/>
            </a:lvl2pPr>
            <a:lvl3pPr marL="863834" indent="0">
              <a:buNone/>
              <a:defRPr sz="1700" b="1"/>
            </a:lvl3pPr>
            <a:lvl4pPr marL="1295751" indent="0">
              <a:buNone/>
              <a:defRPr sz="1512" b="1"/>
            </a:lvl4pPr>
            <a:lvl5pPr marL="1727667" indent="0">
              <a:buNone/>
              <a:defRPr sz="1512" b="1"/>
            </a:lvl5pPr>
            <a:lvl6pPr marL="2159584" indent="0">
              <a:buNone/>
              <a:defRPr sz="1512" b="1"/>
            </a:lvl6pPr>
            <a:lvl7pPr marL="2591501" indent="0">
              <a:buNone/>
              <a:defRPr sz="1512" b="1"/>
            </a:lvl7pPr>
            <a:lvl8pPr marL="3023418" indent="0">
              <a:buNone/>
              <a:defRPr sz="1512" b="1"/>
            </a:lvl8pPr>
            <a:lvl9pPr marL="3455335" indent="0">
              <a:buNone/>
              <a:defRPr sz="1512" b="1"/>
            </a:lvl9pPr>
          </a:lstStyle>
          <a:p>
            <a:pPr lvl="0"/>
            <a:r>
              <a:rPr lang="zh-CN" altLang="en-US"/>
              <a:t>单击此处编辑母版文本样式</a:t>
            </a:r>
          </a:p>
        </p:txBody>
      </p:sp>
      <p:sp>
        <p:nvSpPr>
          <p:cNvPr id="4" name="内容占位符 3"/>
          <p:cNvSpPr>
            <a:spLocks noGrp="1"/>
          </p:cNvSpPr>
          <p:nvPr>
            <p:ph sz="half" idx="2"/>
          </p:nvPr>
        </p:nvSpPr>
        <p:spPr>
          <a:xfrm>
            <a:off x="576025" y="2055056"/>
            <a:ext cx="5090216" cy="3733601"/>
          </a:xfrm>
        </p:spPr>
        <p:txBody>
          <a:bodyPr/>
          <a:lstStyle>
            <a:lvl1pPr>
              <a:defRPr sz="2267"/>
            </a:lvl1pPr>
            <a:lvl2pPr>
              <a:defRPr sz="1889"/>
            </a:lvl2pPr>
            <a:lvl3pPr>
              <a:defRPr sz="1700"/>
            </a:lvl3pPr>
            <a:lvl4pPr>
              <a:defRPr sz="1512"/>
            </a:lvl4pPr>
            <a:lvl5pPr>
              <a:defRPr sz="1512"/>
            </a:lvl5pPr>
            <a:lvl6pPr>
              <a:defRPr sz="1512"/>
            </a:lvl6pPr>
            <a:lvl7pPr>
              <a:defRPr sz="1512"/>
            </a:lvl7pPr>
            <a:lvl8pPr>
              <a:defRPr sz="1512"/>
            </a:lvl8pPr>
            <a:lvl9pPr>
              <a:defRPr sz="151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249" y="1450540"/>
            <a:ext cx="5092216" cy="604516"/>
          </a:xfrm>
        </p:spPr>
        <p:txBody>
          <a:bodyPr anchor="b"/>
          <a:lstStyle>
            <a:lvl1pPr marL="0" indent="0">
              <a:buNone/>
              <a:defRPr sz="2267" b="1"/>
            </a:lvl1pPr>
            <a:lvl2pPr marL="431917" indent="0">
              <a:buNone/>
              <a:defRPr sz="1889" b="1"/>
            </a:lvl2pPr>
            <a:lvl3pPr marL="863834" indent="0">
              <a:buNone/>
              <a:defRPr sz="1700" b="1"/>
            </a:lvl3pPr>
            <a:lvl4pPr marL="1295751" indent="0">
              <a:buNone/>
              <a:defRPr sz="1512" b="1"/>
            </a:lvl4pPr>
            <a:lvl5pPr marL="1727667" indent="0">
              <a:buNone/>
              <a:defRPr sz="1512" b="1"/>
            </a:lvl5pPr>
            <a:lvl6pPr marL="2159584" indent="0">
              <a:buNone/>
              <a:defRPr sz="1512" b="1"/>
            </a:lvl6pPr>
            <a:lvl7pPr marL="2591501" indent="0">
              <a:buNone/>
              <a:defRPr sz="1512" b="1"/>
            </a:lvl7pPr>
            <a:lvl8pPr marL="3023418" indent="0">
              <a:buNone/>
              <a:defRPr sz="1512" b="1"/>
            </a:lvl8pPr>
            <a:lvl9pPr marL="3455335" indent="0">
              <a:buNone/>
              <a:defRPr sz="1512" b="1"/>
            </a:lvl9pPr>
          </a:lstStyle>
          <a:p>
            <a:pPr lvl="0"/>
            <a:r>
              <a:rPr lang="zh-CN" altLang="en-US"/>
              <a:t>单击此处编辑母版文本样式</a:t>
            </a:r>
          </a:p>
        </p:txBody>
      </p:sp>
      <p:sp>
        <p:nvSpPr>
          <p:cNvPr id="6" name="内容占位符 5"/>
          <p:cNvSpPr>
            <a:spLocks noGrp="1"/>
          </p:cNvSpPr>
          <p:nvPr>
            <p:ph sz="quarter" idx="4"/>
          </p:nvPr>
        </p:nvSpPr>
        <p:spPr>
          <a:xfrm>
            <a:off x="5852249" y="2055056"/>
            <a:ext cx="5092216" cy="3733601"/>
          </a:xfrm>
        </p:spPr>
        <p:txBody>
          <a:bodyPr/>
          <a:lstStyle>
            <a:lvl1pPr>
              <a:defRPr sz="2267"/>
            </a:lvl1pPr>
            <a:lvl2pPr>
              <a:defRPr sz="1889"/>
            </a:lvl2pPr>
            <a:lvl3pPr>
              <a:defRPr sz="1700"/>
            </a:lvl3pPr>
            <a:lvl4pPr>
              <a:defRPr sz="1512"/>
            </a:lvl4pPr>
            <a:lvl5pPr>
              <a:defRPr sz="1512"/>
            </a:lvl5pPr>
            <a:lvl6pPr>
              <a:defRPr sz="1512"/>
            </a:lvl6pPr>
            <a:lvl7pPr>
              <a:defRPr sz="1512"/>
            </a:lvl7pPr>
            <a:lvl8pPr>
              <a:defRPr sz="1512"/>
            </a:lvl8pPr>
            <a:lvl9pPr>
              <a:defRPr sz="1512"/>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16656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212763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90146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025" y="258007"/>
            <a:ext cx="3790162" cy="1098030"/>
          </a:xfrm>
        </p:spPr>
        <p:txBody>
          <a:bodyPr anchor="b"/>
          <a:lstStyle>
            <a:lvl1pPr algn="l">
              <a:defRPr sz="1889" b="1"/>
            </a:lvl1pPr>
          </a:lstStyle>
          <a:p>
            <a:r>
              <a:rPr lang="zh-CN" altLang="en-US"/>
              <a:t>单击此处编辑母版标题样式</a:t>
            </a:r>
          </a:p>
        </p:txBody>
      </p:sp>
      <p:sp>
        <p:nvSpPr>
          <p:cNvPr id="3" name="内容占位符 2"/>
          <p:cNvSpPr>
            <a:spLocks noGrp="1"/>
          </p:cNvSpPr>
          <p:nvPr>
            <p:ph idx="1"/>
          </p:nvPr>
        </p:nvSpPr>
        <p:spPr>
          <a:xfrm>
            <a:off x="4504190" y="258008"/>
            <a:ext cx="6440273" cy="5530650"/>
          </a:xfrm>
        </p:spPr>
        <p:txBody>
          <a:bodyPr/>
          <a:lstStyle>
            <a:lvl1pPr>
              <a:defRPr sz="3023"/>
            </a:lvl1pPr>
            <a:lvl2pPr>
              <a:defRPr sz="2645"/>
            </a:lvl2pPr>
            <a:lvl3pPr>
              <a:defRPr sz="2267"/>
            </a:lvl3pPr>
            <a:lvl4pPr>
              <a:defRPr sz="1889"/>
            </a:lvl4pPr>
            <a:lvl5pPr>
              <a:defRPr sz="1889"/>
            </a:lvl5pPr>
            <a:lvl6pPr>
              <a:defRPr sz="1889"/>
            </a:lvl6pPr>
            <a:lvl7pPr>
              <a:defRPr sz="1889"/>
            </a:lvl7pPr>
            <a:lvl8pPr>
              <a:defRPr sz="1889"/>
            </a:lvl8pPr>
            <a:lvl9pPr>
              <a:defRPr sz="188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025" y="1356038"/>
            <a:ext cx="3790162" cy="4432620"/>
          </a:xfrm>
        </p:spPr>
        <p:txBody>
          <a:bodyPr/>
          <a:lstStyle>
            <a:lvl1pPr marL="0" indent="0">
              <a:buNone/>
              <a:defRPr sz="1323"/>
            </a:lvl1pPr>
            <a:lvl2pPr marL="431917" indent="0">
              <a:buNone/>
              <a:defRPr sz="1134"/>
            </a:lvl2pPr>
            <a:lvl3pPr marL="863834" indent="0">
              <a:buNone/>
              <a:defRPr sz="945"/>
            </a:lvl3pPr>
            <a:lvl4pPr marL="1295751" indent="0">
              <a:buNone/>
              <a:defRPr sz="850"/>
            </a:lvl4pPr>
            <a:lvl5pPr marL="1727667" indent="0">
              <a:buNone/>
              <a:defRPr sz="850"/>
            </a:lvl5pPr>
            <a:lvl6pPr marL="2159584" indent="0">
              <a:buNone/>
              <a:defRPr sz="850"/>
            </a:lvl6pPr>
            <a:lvl7pPr marL="2591501" indent="0">
              <a:buNone/>
              <a:defRPr sz="850"/>
            </a:lvl7pPr>
            <a:lvl8pPr marL="3023418" indent="0">
              <a:buNone/>
              <a:defRPr sz="850"/>
            </a:lvl8pPr>
            <a:lvl9pPr marL="3455335" indent="0">
              <a:buNone/>
              <a:defRPr sz="8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108381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097" y="4536122"/>
            <a:ext cx="6912293" cy="535515"/>
          </a:xfrm>
        </p:spPr>
        <p:txBody>
          <a:bodyPr anchor="b"/>
          <a:lstStyle>
            <a:lvl1pPr algn="l">
              <a:defRPr sz="1889" b="1"/>
            </a:lvl1pPr>
          </a:lstStyle>
          <a:p>
            <a:r>
              <a:rPr lang="zh-CN" altLang="en-US"/>
              <a:t>单击此处编辑母版标题样式</a:t>
            </a:r>
          </a:p>
        </p:txBody>
      </p:sp>
      <p:sp>
        <p:nvSpPr>
          <p:cNvPr id="3" name="图片占位符 2"/>
          <p:cNvSpPr>
            <a:spLocks noGrp="1"/>
          </p:cNvSpPr>
          <p:nvPr>
            <p:ph type="pic" idx="1"/>
          </p:nvPr>
        </p:nvSpPr>
        <p:spPr>
          <a:xfrm>
            <a:off x="2258097" y="579016"/>
            <a:ext cx="6912293" cy="3888105"/>
          </a:xfrm>
        </p:spPr>
        <p:txBody>
          <a:bodyPr/>
          <a:lstStyle>
            <a:lvl1pPr marL="0" indent="0">
              <a:buNone/>
              <a:defRPr sz="3023"/>
            </a:lvl1pPr>
            <a:lvl2pPr marL="431917" indent="0">
              <a:buNone/>
              <a:defRPr sz="2645"/>
            </a:lvl2pPr>
            <a:lvl3pPr marL="863834" indent="0">
              <a:buNone/>
              <a:defRPr sz="2267"/>
            </a:lvl3pPr>
            <a:lvl4pPr marL="1295751" indent="0">
              <a:buNone/>
              <a:defRPr sz="1889"/>
            </a:lvl4pPr>
            <a:lvl5pPr marL="1727667" indent="0">
              <a:buNone/>
              <a:defRPr sz="1889"/>
            </a:lvl5pPr>
            <a:lvl6pPr marL="2159584" indent="0">
              <a:buNone/>
              <a:defRPr sz="1889"/>
            </a:lvl6pPr>
            <a:lvl7pPr marL="2591501" indent="0">
              <a:buNone/>
              <a:defRPr sz="1889"/>
            </a:lvl7pPr>
            <a:lvl8pPr marL="3023418" indent="0">
              <a:buNone/>
              <a:defRPr sz="1889"/>
            </a:lvl8pPr>
            <a:lvl9pPr marL="3455335" indent="0">
              <a:buNone/>
              <a:defRPr sz="1889"/>
            </a:lvl9pPr>
          </a:lstStyle>
          <a:p>
            <a:endParaRPr lang="zh-CN" altLang="en-US"/>
          </a:p>
        </p:txBody>
      </p:sp>
      <p:sp>
        <p:nvSpPr>
          <p:cNvPr id="4" name="文本占位符 3"/>
          <p:cNvSpPr>
            <a:spLocks noGrp="1"/>
          </p:cNvSpPr>
          <p:nvPr>
            <p:ph type="body" sz="half" idx="2"/>
          </p:nvPr>
        </p:nvSpPr>
        <p:spPr>
          <a:xfrm>
            <a:off x="2258097" y="5071637"/>
            <a:ext cx="6912293" cy="760520"/>
          </a:xfrm>
        </p:spPr>
        <p:txBody>
          <a:bodyPr/>
          <a:lstStyle>
            <a:lvl1pPr marL="0" indent="0">
              <a:buNone/>
              <a:defRPr sz="1323"/>
            </a:lvl1pPr>
            <a:lvl2pPr marL="431917" indent="0">
              <a:buNone/>
              <a:defRPr sz="1134"/>
            </a:lvl2pPr>
            <a:lvl3pPr marL="863834" indent="0">
              <a:buNone/>
              <a:defRPr sz="945"/>
            </a:lvl3pPr>
            <a:lvl4pPr marL="1295751" indent="0">
              <a:buNone/>
              <a:defRPr sz="850"/>
            </a:lvl4pPr>
            <a:lvl5pPr marL="1727667" indent="0">
              <a:buNone/>
              <a:defRPr sz="850"/>
            </a:lvl5pPr>
            <a:lvl6pPr marL="2159584" indent="0">
              <a:buNone/>
              <a:defRPr sz="850"/>
            </a:lvl6pPr>
            <a:lvl7pPr marL="2591501" indent="0">
              <a:buNone/>
              <a:defRPr sz="850"/>
            </a:lvl7pPr>
            <a:lvl8pPr marL="3023418" indent="0">
              <a:buNone/>
              <a:defRPr sz="850"/>
            </a:lvl8pPr>
            <a:lvl9pPr marL="3455335" indent="0">
              <a:buNone/>
              <a:defRPr sz="8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pPr/>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269639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BEBA8EAE-BF5A-486C-A8C5-ECC9F3942E4B}">
                <a14:imgProps xmlns:a14="http://schemas.microsoft.com/office/drawing/2010/main">
                  <a14:imgLayer r:embed="rId14">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024" y="259508"/>
            <a:ext cx="10368440" cy="1080029"/>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576024" y="1512042"/>
            <a:ext cx="10368440" cy="42766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025" y="6006164"/>
            <a:ext cx="2688114" cy="345009"/>
          </a:xfrm>
          <a:prstGeom prst="rect">
            <a:avLst/>
          </a:prstGeom>
        </p:spPr>
        <p:txBody>
          <a:bodyPr vert="horz" lIns="91440" tIns="45720" rIns="91440" bIns="45720" rtlCol="0" anchor="ctr"/>
          <a:lstStyle>
            <a:lvl1pPr algn="l">
              <a:defRPr sz="1134">
                <a:solidFill>
                  <a:schemeClr val="tx1">
                    <a:tint val="75000"/>
                  </a:schemeClr>
                </a:solidFill>
              </a:defRPr>
            </a:lvl1pPr>
          </a:lstStyle>
          <a:p>
            <a:fld id="{B952C373-83E8-404D-A870-0C99071BEBA1}" type="datetimeFigureOut">
              <a:rPr lang="zh-CN" altLang="en-US" smtClean="0"/>
              <a:pPr/>
              <a:t>2020/12/10</a:t>
            </a:fld>
            <a:endParaRPr lang="zh-CN" altLang="en-US"/>
          </a:p>
        </p:txBody>
      </p:sp>
      <p:sp>
        <p:nvSpPr>
          <p:cNvPr id="5" name="页脚占位符 4"/>
          <p:cNvSpPr>
            <a:spLocks noGrp="1"/>
          </p:cNvSpPr>
          <p:nvPr>
            <p:ph type="ftr" sz="quarter" idx="3"/>
          </p:nvPr>
        </p:nvSpPr>
        <p:spPr>
          <a:xfrm>
            <a:off x="3936167" y="6006164"/>
            <a:ext cx="3648154" cy="345009"/>
          </a:xfrm>
          <a:prstGeom prst="rect">
            <a:avLst/>
          </a:prstGeom>
        </p:spPr>
        <p:txBody>
          <a:bodyPr vert="horz" lIns="91440" tIns="45720" rIns="91440" bIns="45720" rtlCol="0" anchor="ctr"/>
          <a:lstStyle>
            <a:lvl1pPr algn="ctr">
              <a:defRPr sz="1134">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6350" y="6006164"/>
            <a:ext cx="2688114" cy="345009"/>
          </a:xfrm>
          <a:prstGeom prst="rect">
            <a:avLst/>
          </a:prstGeom>
        </p:spPr>
        <p:txBody>
          <a:bodyPr vert="horz" lIns="91440" tIns="45720" rIns="91440" bIns="45720" rtlCol="0" anchor="ctr"/>
          <a:lstStyle>
            <a:lvl1pPr algn="r">
              <a:defRPr sz="1134">
                <a:solidFill>
                  <a:schemeClr val="tx1">
                    <a:tint val="75000"/>
                  </a:schemeClr>
                </a:solidFill>
              </a:defRPr>
            </a:lvl1p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4235956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63834" rtl="0" eaLnBrk="1" latinLnBrk="0" hangingPunct="1">
        <a:spcBef>
          <a:spcPct val="0"/>
        </a:spcBef>
        <a:buNone/>
        <a:defRPr sz="4157" kern="1200">
          <a:solidFill>
            <a:schemeClr val="tx1"/>
          </a:solidFill>
          <a:latin typeface="+mj-lt"/>
          <a:ea typeface="+mj-ea"/>
          <a:cs typeface="+mj-cs"/>
        </a:defRPr>
      </a:lvl1pPr>
    </p:titleStyle>
    <p:bodyStyle>
      <a:lvl1pPr marL="323938" indent="-323938" algn="l" defTabSz="863834" rtl="0" eaLnBrk="1" latinLnBrk="0" hangingPunct="1">
        <a:spcBef>
          <a:spcPct val="20000"/>
        </a:spcBef>
        <a:buFont typeface="Arial" panose="020B0604020202020204" pitchFamily="34" charset="0"/>
        <a:buChar char="•"/>
        <a:defRPr sz="3023" kern="1200">
          <a:solidFill>
            <a:schemeClr val="tx1"/>
          </a:solidFill>
          <a:latin typeface="+mn-lt"/>
          <a:ea typeface="+mn-ea"/>
          <a:cs typeface="+mn-cs"/>
        </a:defRPr>
      </a:lvl1pPr>
      <a:lvl2pPr marL="701865" indent="-269948" algn="l" defTabSz="863834" rtl="0" eaLnBrk="1" latinLnBrk="0" hangingPunct="1">
        <a:spcBef>
          <a:spcPct val="20000"/>
        </a:spcBef>
        <a:buFont typeface="Arial" panose="020B0604020202020204" pitchFamily="34" charset="0"/>
        <a:buChar char="–"/>
        <a:defRPr sz="2645" kern="1200">
          <a:solidFill>
            <a:schemeClr val="tx1"/>
          </a:solidFill>
          <a:latin typeface="+mn-lt"/>
          <a:ea typeface="+mn-ea"/>
          <a:cs typeface="+mn-cs"/>
        </a:defRPr>
      </a:lvl2pPr>
      <a:lvl3pPr marL="1079792" indent="-215958" algn="l" defTabSz="863834" rtl="0" eaLnBrk="1" latinLnBrk="0" hangingPunct="1">
        <a:spcBef>
          <a:spcPct val="20000"/>
        </a:spcBef>
        <a:buFont typeface="Arial" panose="020B0604020202020204" pitchFamily="34" charset="0"/>
        <a:buChar char="•"/>
        <a:defRPr sz="2267" kern="1200">
          <a:solidFill>
            <a:schemeClr val="tx1"/>
          </a:solidFill>
          <a:latin typeface="+mn-lt"/>
          <a:ea typeface="+mn-ea"/>
          <a:cs typeface="+mn-cs"/>
        </a:defRPr>
      </a:lvl3pPr>
      <a:lvl4pPr marL="1511709" indent="-215958" algn="l" defTabSz="863834" rtl="0" eaLnBrk="1" latinLnBrk="0" hangingPunct="1">
        <a:spcBef>
          <a:spcPct val="20000"/>
        </a:spcBef>
        <a:buFont typeface="Arial" panose="020B0604020202020204" pitchFamily="34" charset="0"/>
        <a:buChar char="–"/>
        <a:defRPr sz="1889" kern="1200">
          <a:solidFill>
            <a:schemeClr val="tx1"/>
          </a:solidFill>
          <a:latin typeface="+mn-lt"/>
          <a:ea typeface="+mn-ea"/>
          <a:cs typeface="+mn-cs"/>
        </a:defRPr>
      </a:lvl4pPr>
      <a:lvl5pPr marL="1943626" indent="-215958" algn="l" defTabSz="863834" rtl="0" eaLnBrk="1" latinLnBrk="0" hangingPunct="1">
        <a:spcBef>
          <a:spcPct val="20000"/>
        </a:spcBef>
        <a:buFont typeface="Arial" panose="020B0604020202020204" pitchFamily="34" charset="0"/>
        <a:buChar char="»"/>
        <a:defRPr sz="1889" kern="1200">
          <a:solidFill>
            <a:schemeClr val="tx1"/>
          </a:solidFill>
          <a:latin typeface="+mn-lt"/>
          <a:ea typeface="+mn-ea"/>
          <a:cs typeface="+mn-cs"/>
        </a:defRPr>
      </a:lvl5pPr>
      <a:lvl6pPr marL="2375543" indent="-215958" algn="l" defTabSz="863834" rtl="0" eaLnBrk="1" latinLnBrk="0" hangingPunct="1">
        <a:spcBef>
          <a:spcPct val="20000"/>
        </a:spcBef>
        <a:buFont typeface="Arial" panose="020B0604020202020204" pitchFamily="34" charset="0"/>
        <a:buChar char="•"/>
        <a:defRPr sz="1889" kern="1200">
          <a:solidFill>
            <a:schemeClr val="tx1"/>
          </a:solidFill>
          <a:latin typeface="+mn-lt"/>
          <a:ea typeface="+mn-ea"/>
          <a:cs typeface="+mn-cs"/>
        </a:defRPr>
      </a:lvl6pPr>
      <a:lvl7pPr marL="2807459" indent="-215958" algn="l" defTabSz="863834" rtl="0" eaLnBrk="1" latinLnBrk="0" hangingPunct="1">
        <a:spcBef>
          <a:spcPct val="20000"/>
        </a:spcBef>
        <a:buFont typeface="Arial" panose="020B0604020202020204" pitchFamily="34" charset="0"/>
        <a:buChar char="•"/>
        <a:defRPr sz="1889" kern="1200">
          <a:solidFill>
            <a:schemeClr val="tx1"/>
          </a:solidFill>
          <a:latin typeface="+mn-lt"/>
          <a:ea typeface="+mn-ea"/>
          <a:cs typeface="+mn-cs"/>
        </a:defRPr>
      </a:lvl7pPr>
      <a:lvl8pPr marL="3239376" indent="-215958" algn="l" defTabSz="863834" rtl="0" eaLnBrk="1" latinLnBrk="0" hangingPunct="1">
        <a:spcBef>
          <a:spcPct val="20000"/>
        </a:spcBef>
        <a:buFont typeface="Arial" panose="020B0604020202020204" pitchFamily="34" charset="0"/>
        <a:buChar char="•"/>
        <a:defRPr sz="1889" kern="1200">
          <a:solidFill>
            <a:schemeClr val="tx1"/>
          </a:solidFill>
          <a:latin typeface="+mn-lt"/>
          <a:ea typeface="+mn-ea"/>
          <a:cs typeface="+mn-cs"/>
        </a:defRPr>
      </a:lvl8pPr>
      <a:lvl9pPr marL="3671293" indent="-215958" algn="l" defTabSz="863834" rtl="0" eaLnBrk="1" latinLnBrk="0" hangingPunct="1">
        <a:spcBef>
          <a:spcPct val="20000"/>
        </a:spcBef>
        <a:buFont typeface="Arial" panose="020B0604020202020204" pitchFamily="34" charset="0"/>
        <a:buChar char="•"/>
        <a:defRPr sz="1889" kern="1200">
          <a:solidFill>
            <a:schemeClr val="tx1"/>
          </a:solidFill>
          <a:latin typeface="+mn-lt"/>
          <a:ea typeface="+mn-ea"/>
          <a:cs typeface="+mn-cs"/>
        </a:defRPr>
      </a:lvl9pPr>
    </p:bodyStyle>
    <p:otherStyle>
      <a:defPPr>
        <a:defRPr lang="zh-CN"/>
      </a:defPPr>
      <a:lvl1pPr marL="0" algn="l" defTabSz="863834" rtl="0" eaLnBrk="1" latinLnBrk="0" hangingPunct="1">
        <a:defRPr sz="1700" kern="1200">
          <a:solidFill>
            <a:schemeClr val="tx1"/>
          </a:solidFill>
          <a:latin typeface="+mn-lt"/>
          <a:ea typeface="+mn-ea"/>
          <a:cs typeface="+mn-cs"/>
        </a:defRPr>
      </a:lvl1pPr>
      <a:lvl2pPr marL="431917" algn="l" defTabSz="863834" rtl="0" eaLnBrk="1" latinLnBrk="0" hangingPunct="1">
        <a:defRPr sz="1700" kern="1200">
          <a:solidFill>
            <a:schemeClr val="tx1"/>
          </a:solidFill>
          <a:latin typeface="+mn-lt"/>
          <a:ea typeface="+mn-ea"/>
          <a:cs typeface="+mn-cs"/>
        </a:defRPr>
      </a:lvl2pPr>
      <a:lvl3pPr marL="863834" algn="l" defTabSz="863834" rtl="0" eaLnBrk="1" latinLnBrk="0" hangingPunct="1">
        <a:defRPr sz="1700" kern="1200">
          <a:solidFill>
            <a:schemeClr val="tx1"/>
          </a:solidFill>
          <a:latin typeface="+mn-lt"/>
          <a:ea typeface="+mn-ea"/>
          <a:cs typeface="+mn-cs"/>
        </a:defRPr>
      </a:lvl3pPr>
      <a:lvl4pPr marL="1295751" algn="l" defTabSz="863834" rtl="0" eaLnBrk="1" latinLnBrk="0" hangingPunct="1">
        <a:defRPr sz="1700" kern="1200">
          <a:solidFill>
            <a:schemeClr val="tx1"/>
          </a:solidFill>
          <a:latin typeface="+mn-lt"/>
          <a:ea typeface="+mn-ea"/>
          <a:cs typeface="+mn-cs"/>
        </a:defRPr>
      </a:lvl4pPr>
      <a:lvl5pPr marL="1727667" algn="l" defTabSz="863834" rtl="0" eaLnBrk="1" latinLnBrk="0" hangingPunct="1">
        <a:defRPr sz="1700" kern="1200">
          <a:solidFill>
            <a:schemeClr val="tx1"/>
          </a:solidFill>
          <a:latin typeface="+mn-lt"/>
          <a:ea typeface="+mn-ea"/>
          <a:cs typeface="+mn-cs"/>
        </a:defRPr>
      </a:lvl5pPr>
      <a:lvl6pPr marL="2159584" algn="l" defTabSz="863834" rtl="0" eaLnBrk="1" latinLnBrk="0" hangingPunct="1">
        <a:defRPr sz="1700" kern="1200">
          <a:solidFill>
            <a:schemeClr val="tx1"/>
          </a:solidFill>
          <a:latin typeface="+mn-lt"/>
          <a:ea typeface="+mn-ea"/>
          <a:cs typeface="+mn-cs"/>
        </a:defRPr>
      </a:lvl6pPr>
      <a:lvl7pPr marL="2591501" algn="l" defTabSz="863834" rtl="0" eaLnBrk="1" latinLnBrk="0" hangingPunct="1">
        <a:defRPr sz="1700" kern="1200">
          <a:solidFill>
            <a:schemeClr val="tx1"/>
          </a:solidFill>
          <a:latin typeface="+mn-lt"/>
          <a:ea typeface="+mn-ea"/>
          <a:cs typeface="+mn-cs"/>
        </a:defRPr>
      </a:lvl7pPr>
      <a:lvl8pPr marL="3023418" algn="l" defTabSz="863834" rtl="0" eaLnBrk="1" latinLnBrk="0" hangingPunct="1">
        <a:defRPr sz="1700" kern="1200">
          <a:solidFill>
            <a:schemeClr val="tx1"/>
          </a:solidFill>
          <a:latin typeface="+mn-lt"/>
          <a:ea typeface="+mn-ea"/>
          <a:cs typeface="+mn-cs"/>
        </a:defRPr>
      </a:lvl8pPr>
      <a:lvl9pPr marL="3455335" algn="l" defTabSz="86383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794"/>
            <a:ext cx="11520488" cy="3482668"/>
          </a:xfrm>
          <a:custGeom>
            <a:avLst/>
            <a:gdLst>
              <a:gd name="connsiteX0" fmla="*/ 0 w 12195175"/>
              <a:gd name="connsiteY0" fmla="*/ 0 h 2060848"/>
              <a:gd name="connsiteX1" fmla="*/ 12195175 w 12195175"/>
              <a:gd name="connsiteY1" fmla="*/ 0 h 2060848"/>
              <a:gd name="connsiteX2" fmla="*/ 12195175 w 12195175"/>
              <a:gd name="connsiteY2" fmla="*/ 2060848 h 2060848"/>
              <a:gd name="connsiteX3" fmla="*/ 0 w 12195175"/>
              <a:gd name="connsiteY3" fmla="*/ 2060848 h 2060848"/>
              <a:gd name="connsiteX4" fmla="*/ 0 w 12195175"/>
              <a:gd name="connsiteY4" fmla="*/ 0 h 2060848"/>
              <a:gd name="connsiteX0" fmla="*/ 0 w 12195175"/>
              <a:gd name="connsiteY0" fmla="*/ 0 h 2060848"/>
              <a:gd name="connsiteX1" fmla="*/ 12195175 w 12195175"/>
              <a:gd name="connsiteY1" fmla="*/ 0 h 2060848"/>
              <a:gd name="connsiteX2" fmla="*/ 12195175 w 12195175"/>
              <a:gd name="connsiteY2" fmla="*/ 2060848 h 2060848"/>
              <a:gd name="connsiteX3" fmla="*/ 6096000 w 12195175"/>
              <a:gd name="connsiteY3" fmla="*/ 2046514 h 2060848"/>
              <a:gd name="connsiteX4" fmla="*/ 0 w 12195175"/>
              <a:gd name="connsiteY4" fmla="*/ 2060848 h 2060848"/>
              <a:gd name="connsiteX5" fmla="*/ 0 w 12195175"/>
              <a:gd name="connsiteY5" fmla="*/ 0 h 2060848"/>
              <a:gd name="connsiteX0" fmla="*/ 0 w 12195175"/>
              <a:gd name="connsiteY0" fmla="*/ 0 h 3686628"/>
              <a:gd name="connsiteX1" fmla="*/ 12195175 w 12195175"/>
              <a:gd name="connsiteY1" fmla="*/ 0 h 3686628"/>
              <a:gd name="connsiteX2" fmla="*/ 12195175 w 12195175"/>
              <a:gd name="connsiteY2" fmla="*/ 2060848 h 3686628"/>
              <a:gd name="connsiteX3" fmla="*/ 6081486 w 12195175"/>
              <a:gd name="connsiteY3" fmla="*/ 3686628 h 3686628"/>
              <a:gd name="connsiteX4" fmla="*/ 0 w 12195175"/>
              <a:gd name="connsiteY4" fmla="*/ 2060848 h 3686628"/>
              <a:gd name="connsiteX5" fmla="*/ 0 w 12195175"/>
              <a:gd name="connsiteY5" fmla="*/ 0 h 368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175" h="3686628">
                <a:moveTo>
                  <a:pt x="0" y="0"/>
                </a:moveTo>
                <a:lnTo>
                  <a:pt x="12195175" y="0"/>
                </a:lnTo>
                <a:lnTo>
                  <a:pt x="12195175" y="2060848"/>
                </a:lnTo>
                <a:lnTo>
                  <a:pt x="6081486" y="3686628"/>
                </a:lnTo>
                <a:lnTo>
                  <a:pt x="0" y="2060848"/>
                </a:lnTo>
                <a:lnTo>
                  <a:pt x="0" y="0"/>
                </a:lnTo>
                <a:close/>
              </a:path>
            </a:pathLst>
          </a:custGeom>
          <a:blipFill>
            <a:blip r:embed="rId3"/>
            <a:srcRect/>
            <a:stretch>
              <a:fillRect l="-36" t="-81828" r="-36" b="-95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3" name="矩形 2"/>
          <p:cNvSpPr/>
          <p:nvPr/>
        </p:nvSpPr>
        <p:spPr>
          <a:xfrm>
            <a:off x="1" y="-25076"/>
            <a:ext cx="11520488" cy="2372055"/>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 fmla="*/ 0 w 12195175"/>
              <a:gd name="connsiteY0" fmla="*/ 0 h 908720"/>
              <a:gd name="connsiteX1" fmla="*/ 12195175 w 12195175"/>
              <a:gd name="connsiteY1" fmla="*/ 0 h 908720"/>
              <a:gd name="connsiteX2" fmla="*/ 12195175 w 12195175"/>
              <a:gd name="connsiteY2" fmla="*/ 908720 h 908720"/>
              <a:gd name="connsiteX3" fmla="*/ 6096000 w 12195175"/>
              <a:gd name="connsiteY3" fmla="*/ 899886 h 908720"/>
              <a:gd name="connsiteX4" fmla="*/ 0 w 12195175"/>
              <a:gd name="connsiteY4" fmla="*/ 908720 h 908720"/>
              <a:gd name="connsiteX5" fmla="*/ 0 w 12195175"/>
              <a:gd name="connsiteY5" fmla="*/ 0 h 908720"/>
              <a:gd name="connsiteX0" fmla="*/ 0 w 12195175"/>
              <a:gd name="connsiteY0" fmla="*/ 0 h 2510972"/>
              <a:gd name="connsiteX1" fmla="*/ 12195175 w 12195175"/>
              <a:gd name="connsiteY1" fmla="*/ 0 h 2510972"/>
              <a:gd name="connsiteX2" fmla="*/ 12195175 w 12195175"/>
              <a:gd name="connsiteY2" fmla="*/ 908720 h 2510972"/>
              <a:gd name="connsiteX3" fmla="*/ 6052458 w 12195175"/>
              <a:gd name="connsiteY3" fmla="*/ 2510972 h 2510972"/>
              <a:gd name="connsiteX4" fmla="*/ 0 w 12195175"/>
              <a:gd name="connsiteY4" fmla="*/ 908720 h 2510972"/>
              <a:gd name="connsiteX5" fmla="*/ 0 w 12195175"/>
              <a:gd name="connsiteY5" fmla="*/ 0 h 251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2F5EB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 name="矩形 4"/>
          <p:cNvSpPr/>
          <p:nvPr/>
        </p:nvSpPr>
        <p:spPr>
          <a:xfrm>
            <a:off x="0" y="5710583"/>
            <a:ext cx="11520488" cy="815821"/>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 fmla="*/ 0 w 12195175"/>
              <a:gd name="connsiteY0" fmla="*/ 8993 h 413657"/>
              <a:gd name="connsiteX1" fmla="*/ 6096000 w 12195175"/>
              <a:gd name="connsiteY1" fmla="*/ 0 h 413657"/>
              <a:gd name="connsiteX2" fmla="*/ 12195175 w 12195175"/>
              <a:gd name="connsiteY2" fmla="*/ 8993 h 413657"/>
              <a:gd name="connsiteX3" fmla="*/ 12195175 w 12195175"/>
              <a:gd name="connsiteY3" fmla="*/ 413657 h 413657"/>
              <a:gd name="connsiteX4" fmla="*/ 0 w 12195175"/>
              <a:gd name="connsiteY4" fmla="*/ 413657 h 413657"/>
              <a:gd name="connsiteX5" fmla="*/ 0 w 12195175"/>
              <a:gd name="connsiteY5" fmla="*/ 8993 h 413657"/>
              <a:gd name="connsiteX0" fmla="*/ 0 w 12195175"/>
              <a:gd name="connsiteY0" fmla="*/ 458935 h 863599"/>
              <a:gd name="connsiteX1" fmla="*/ 6052457 w 12195175"/>
              <a:gd name="connsiteY1" fmla="*/ 0 h 863599"/>
              <a:gd name="connsiteX2" fmla="*/ 12195175 w 12195175"/>
              <a:gd name="connsiteY2" fmla="*/ 458935 h 863599"/>
              <a:gd name="connsiteX3" fmla="*/ 12195175 w 12195175"/>
              <a:gd name="connsiteY3" fmla="*/ 863599 h 863599"/>
              <a:gd name="connsiteX4" fmla="*/ 0 w 12195175"/>
              <a:gd name="connsiteY4" fmla="*/ 863599 h 863599"/>
              <a:gd name="connsiteX5" fmla="*/ 0 w 12195175"/>
              <a:gd name="connsiteY5" fmla="*/ 458935 h 86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9" name="TextBox 8"/>
          <p:cNvSpPr txBox="1"/>
          <p:nvPr/>
        </p:nvSpPr>
        <p:spPr>
          <a:xfrm>
            <a:off x="935708" y="3442819"/>
            <a:ext cx="9649072" cy="954107"/>
          </a:xfrm>
          <a:prstGeom prst="rect">
            <a:avLst/>
          </a:prstGeom>
          <a:noFill/>
          <a:effectLst/>
        </p:spPr>
        <p:txBody>
          <a:bodyPr wrap="square" rtlCol="0">
            <a:spAutoFit/>
          </a:bodyPr>
          <a:lstStyle/>
          <a:p>
            <a:pPr algn="ctr">
              <a:defRPr/>
            </a:pPr>
            <a:r>
              <a:rPr lang="en-US" altLang="zh-CN" sz="2800" b="1" dirty="0">
                <a:solidFill>
                  <a:srgbClr val="2F5EB0"/>
                </a:solidFill>
                <a:latin typeface="微软雅黑" pitchFamily="34" charset="-122"/>
                <a:ea typeface="微软雅黑" pitchFamily="34" charset="-122"/>
              </a:rPr>
              <a:t>A Graph-based Interactive Reasoning for Human-Object Interaction Detection</a:t>
            </a:r>
            <a:endParaRPr lang="zh-CN" altLang="en-US" sz="2800" b="1" dirty="0">
              <a:solidFill>
                <a:srgbClr val="2F5EB0"/>
              </a:solidFill>
              <a:latin typeface="微软雅黑" pitchFamily="34" charset="-122"/>
              <a:ea typeface="微软雅黑" pitchFamily="34" charset="-122"/>
              <a:sym typeface="微软雅黑" pitchFamily="34" charset="-122"/>
            </a:endParaRPr>
          </a:p>
        </p:txBody>
      </p:sp>
      <p:sp>
        <p:nvSpPr>
          <p:cNvPr id="10" name="Rectangle 4"/>
          <p:cNvSpPr txBox="1">
            <a:spLocks noChangeArrowheads="1"/>
          </p:cNvSpPr>
          <p:nvPr/>
        </p:nvSpPr>
        <p:spPr bwMode="auto">
          <a:xfrm>
            <a:off x="7158421" y="5483850"/>
            <a:ext cx="4945885" cy="4097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381" tIns="43191" rIns="86381" bIns="4319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1700" dirty="0">
                <a:solidFill>
                  <a:srgbClr val="2F5EB0"/>
                </a:solidFill>
                <a:latin typeface="微软雅黑" panose="020B0503020204020204" pitchFamily="34" charset="-122"/>
                <a:ea typeface="微软雅黑" panose="020B0503020204020204" pitchFamily="34" charset="-122"/>
              </a:rPr>
              <a:t>2020</a:t>
            </a:r>
            <a:r>
              <a:rPr lang="zh-CN" altLang="en-US" sz="1700" dirty="0">
                <a:solidFill>
                  <a:srgbClr val="2F5EB0"/>
                </a:solidFill>
                <a:latin typeface="微软雅黑" panose="020B0503020204020204" pitchFamily="34" charset="-122"/>
                <a:ea typeface="微软雅黑" panose="020B0503020204020204" pitchFamily="34" charset="-122"/>
              </a:rPr>
              <a:t>年</a:t>
            </a:r>
            <a:r>
              <a:rPr lang="en-US" altLang="zh-CN" sz="1700" dirty="0">
                <a:solidFill>
                  <a:srgbClr val="2F5EB0"/>
                </a:solidFill>
                <a:latin typeface="微软雅黑" panose="020B0503020204020204" pitchFamily="34" charset="-122"/>
                <a:ea typeface="微软雅黑" panose="020B0503020204020204" pitchFamily="34" charset="-122"/>
              </a:rPr>
              <a:t>12</a:t>
            </a:r>
            <a:r>
              <a:rPr lang="zh-CN" altLang="en-US" sz="1700" dirty="0">
                <a:solidFill>
                  <a:srgbClr val="2F5EB0"/>
                </a:solidFill>
                <a:latin typeface="微软雅黑" panose="020B0503020204020204" pitchFamily="34" charset="-122"/>
                <a:ea typeface="微软雅黑" panose="020B0503020204020204" pitchFamily="34" charset="-122"/>
              </a:rPr>
              <a:t>月</a:t>
            </a:r>
          </a:p>
        </p:txBody>
      </p:sp>
      <p:sp>
        <p:nvSpPr>
          <p:cNvPr id="11" name="圆角矩形 10"/>
          <p:cNvSpPr/>
          <p:nvPr/>
        </p:nvSpPr>
        <p:spPr>
          <a:xfrm>
            <a:off x="7899722" y="4954537"/>
            <a:ext cx="3265161" cy="352489"/>
          </a:xfrm>
          <a:prstGeom prst="roundRect">
            <a:avLst>
              <a:gd name="adj" fmla="val 50000"/>
            </a:avLst>
          </a:prstGeom>
          <a:solidFill>
            <a:schemeClr val="bg1">
              <a:lumMod val="85000"/>
            </a:schemeClr>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dirty="0">
              <a:solidFill>
                <a:srgbClr val="2F5EB0"/>
              </a:solidFill>
            </a:endParaRPr>
          </a:p>
        </p:txBody>
      </p:sp>
      <p:sp>
        <p:nvSpPr>
          <p:cNvPr id="12" name="TextBox 7"/>
          <p:cNvSpPr>
            <a:spLocks noChangeArrowheads="1"/>
          </p:cNvSpPr>
          <p:nvPr/>
        </p:nvSpPr>
        <p:spPr bwMode="auto">
          <a:xfrm>
            <a:off x="8424540" y="4975228"/>
            <a:ext cx="246178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1800" b="1" dirty="0">
                <a:solidFill>
                  <a:srgbClr val="2F5EB0"/>
                </a:solidFill>
                <a:latin typeface="微软雅黑" pitchFamily="34" charset="-122"/>
                <a:ea typeface="微软雅黑" pitchFamily="34" charset="-122"/>
                <a:sym typeface="微软雅黑" pitchFamily="34" charset="-122"/>
              </a:rPr>
              <a:t>汇报人：郭 洁</a:t>
            </a:r>
            <a:endParaRPr lang="en-US" altLang="zh-CN" sz="1800" b="1" dirty="0">
              <a:solidFill>
                <a:srgbClr val="2F5EB0"/>
              </a:solidFill>
              <a:latin typeface="微软雅黑" pitchFamily="34" charset="-122"/>
              <a:ea typeface="微软雅黑" pitchFamily="34" charset="-122"/>
              <a:sym typeface="微软雅黑" pitchFamily="34" charset="-122"/>
            </a:endParaRPr>
          </a:p>
        </p:txBody>
      </p:sp>
      <p:grpSp>
        <p:nvGrpSpPr>
          <p:cNvPr id="13" name="组合 12"/>
          <p:cNvGrpSpPr/>
          <p:nvPr/>
        </p:nvGrpSpPr>
        <p:grpSpPr>
          <a:xfrm>
            <a:off x="7750756" y="4835778"/>
            <a:ext cx="590006" cy="590006"/>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4" name="任意多边形 13"/>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solidFill>
                  <a:srgbClr val="2F5EB0"/>
                </a:solidFill>
              </a:endParaRPr>
            </a:p>
          </p:txBody>
        </p:sp>
        <p:sp>
          <p:nvSpPr>
            <p:cNvPr id="15" name="椭圆 14"/>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solidFill>
                  <a:srgbClr val="2F5EB0"/>
                </a:solidFill>
              </a:endParaRPr>
            </a:p>
          </p:txBody>
        </p:sp>
        <p:sp>
          <p:nvSpPr>
            <p:cNvPr id="16" name="椭圆 15"/>
            <p:cNvSpPr/>
            <p:nvPr/>
          </p:nvSpPr>
          <p:spPr>
            <a:xfrm>
              <a:off x="4710169" y="2738382"/>
              <a:ext cx="2152650" cy="2152648"/>
            </a:xfrm>
            <a:prstGeom prst="ellipse">
              <a:avLst/>
            </a:prstGeom>
            <a:solidFill>
              <a:schemeClr val="bg1">
                <a:lumMod val="85000"/>
              </a:schemeClr>
            </a:solid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solidFill>
                  <a:srgbClr val="2F5EB0"/>
                </a:solidFill>
              </a:endParaRPr>
            </a:p>
          </p:txBody>
        </p:sp>
      </p:grpSp>
      <p:pic>
        <p:nvPicPr>
          <p:cNvPr id="6" name="图片 5">
            <a:extLst>
              <a:ext uri="{FF2B5EF4-FFF2-40B4-BE49-F238E27FC236}">
                <a16:creationId xmlns:a16="http://schemas.microsoft.com/office/drawing/2014/main" id="{D3E72506-ED22-42E5-A362-C5EB093D15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5486" y="295874"/>
            <a:ext cx="3101375" cy="795555"/>
          </a:xfrm>
          <a:prstGeom prst="rect">
            <a:avLst/>
          </a:prstGeom>
        </p:spPr>
      </p:pic>
      <p:sp>
        <p:nvSpPr>
          <p:cNvPr id="18" name="文本框 17">
            <a:extLst>
              <a:ext uri="{FF2B5EF4-FFF2-40B4-BE49-F238E27FC236}">
                <a16:creationId xmlns:a16="http://schemas.microsoft.com/office/drawing/2014/main" id="{304DC799-42ED-4E1E-BE7B-F1DF131B5D73}"/>
              </a:ext>
            </a:extLst>
          </p:cNvPr>
          <p:cNvSpPr txBox="1"/>
          <p:nvPr/>
        </p:nvSpPr>
        <p:spPr>
          <a:xfrm>
            <a:off x="4600533" y="1227948"/>
            <a:ext cx="2669160" cy="353943"/>
          </a:xfrm>
          <a:prstGeom prst="rect">
            <a:avLst/>
          </a:prstGeom>
          <a:noFill/>
        </p:spPr>
        <p:txBody>
          <a:bodyPr wrap="square" rtlCol="0">
            <a:spAutoFit/>
          </a:bodyPr>
          <a:lstStyle/>
          <a:p>
            <a:pPr algn="dist"/>
            <a:r>
              <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7" name="文本框 6">
            <a:extLst>
              <a:ext uri="{FF2B5EF4-FFF2-40B4-BE49-F238E27FC236}">
                <a16:creationId xmlns:a16="http://schemas.microsoft.com/office/drawing/2014/main" id="{437E3EB8-7323-47A9-9972-FC14212A837E}"/>
              </a:ext>
            </a:extLst>
          </p:cNvPr>
          <p:cNvSpPr txBox="1"/>
          <p:nvPr/>
        </p:nvSpPr>
        <p:spPr>
          <a:xfrm>
            <a:off x="4823704" y="4442267"/>
            <a:ext cx="3286079" cy="461665"/>
          </a:xfrm>
          <a:prstGeom prst="rect">
            <a:avLst/>
          </a:prstGeom>
          <a:noFill/>
        </p:spPr>
        <p:txBody>
          <a:bodyPr wrap="square" rtlCol="0">
            <a:spAutoFit/>
          </a:bodyPr>
          <a:lstStyle/>
          <a:p>
            <a:r>
              <a:rPr lang="en-US" altLang="zh-CN" sz="2400" b="1" dirty="0">
                <a:solidFill>
                  <a:srgbClr val="2F5EB0"/>
                </a:solidFill>
                <a:latin typeface="微软雅黑" pitchFamily="34" charset="-122"/>
                <a:ea typeface="微软雅黑" pitchFamily="34" charset="-122"/>
              </a:rPr>
              <a:t>IJCAI 2019</a:t>
            </a:r>
            <a:endParaRPr lang="zh-CN" altLang="en-US" sz="2400" b="1" dirty="0">
              <a:solidFill>
                <a:srgbClr val="2F5EB0"/>
              </a:solidFill>
              <a:latin typeface="微软雅黑" pitchFamily="34" charset="-122"/>
              <a:ea typeface="微软雅黑" pitchFamily="34" charset="-122"/>
            </a:endParaRPr>
          </a:p>
        </p:txBody>
      </p:sp>
    </p:spTree>
    <p:extLst>
      <p:ext uri="{BB962C8B-B14F-4D97-AF65-F5344CB8AC3E}">
        <p14:creationId xmlns:p14="http://schemas.microsoft.com/office/powerpoint/2010/main" val="146976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4" name="KSO_Shape"/>
          <p:cNvSpPr>
            <a:spLocks/>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p:sp>
        <p:nvSpPr>
          <p:cNvPr id="15" name="矩形 47"/>
          <p:cNvSpPr>
            <a:spLocks noChangeArrowheads="1"/>
          </p:cNvSpPr>
          <p:nvPr/>
        </p:nvSpPr>
        <p:spPr bwMode="auto">
          <a:xfrm>
            <a:off x="6814838" y="2449736"/>
            <a:ext cx="4395004" cy="68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779" tIns="32390" rIns="64779" bIns="32390">
            <a:spAutoFit/>
          </a:bodyPr>
          <a:lstStyle/>
          <a:p>
            <a:r>
              <a:rPr lang="zh-CN" altLang="zh-CN" sz="2000" dirty="0"/>
              <a:t>由于</a:t>
            </a:r>
            <a:r>
              <a:rPr lang="en-US" altLang="zh-CN" sz="2000" dirty="0"/>
              <a:t>in-Graph</a:t>
            </a:r>
            <a:r>
              <a:rPr lang="zh-CN" altLang="zh-CN" sz="2000" dirty="0"/>
              <a:t>模型重量轻，因此可以轻松地将其合并到现有的</a:t>
            </a:r>
            <a:r>
              <a:rPr lang="en-US" altLang="zh-CN" sz="2000" dirty="0"/>
              <a:t>CNN</a:t>
            </a:r>
            <a:r>
              <a:rPr lang="zh-CN" altLang="zh-CN" sz="2000" dirty="0"/>
              <a:t>架构中。</a:t>
            </a:r>
            <a:endParaRPr lang="en-US" altLang="zh-CN" sz="2000" dirty="0"/>
          </a:p>
        </p:txBody>
      </p:sp>
      <p:sp>
        <p:nvSpPr>
          <p:cNvPr id="16" name="矩形 3"/>
          <p:cNvSpPr>
            <a:spLocks noChangeArrowheads="1"/>
          </p:cNvSpPr>
          <p:nvPr/>
        </p:nvSpPr>
        <p:spPr bwMode="auto">
          <a:xfrm>
            <a:off x="6178151" y="975251"/>
            <a:ext cx="1427653" cy="31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779" tIns="32390" rIns="64779" bIns="32390">
            <a:spAutoFit/>
          </a:bodyPr>
          <a:lstStyle/>
          <a:p>
            <a:pPr>
              <a:spcBef>
                <a:spcPct val="0"/>
              </a:spcBef>
              <a:buFont typeface="Arial" charset="0"/>
              <a:buNone/>
            </a:pPr>
            <a:r>
              <a:rPr lang="en-US" altLang="zh-CN"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in-</a:t>
            </a:r>
            <a:r>
              <a:rPr lang="en-US" altLang="zh-CN" sz="1606" b="1" dirty="0" err="1">
                <a:solidFill>
                  <a:srgbClr val="2F5EB0"/>
                </a:solidFill>
                <a:latin typeface="微软雅黑" panose="020B0503020204020204" pitchFamily="34" charset="-122"/>
                <a:ea typeface="微软雅黑" panose="020B0503020204020204" pitchFamily="34" charset="-122"/>
                <a:cs typeface="Arial" panose="020B0604020202020204" pitchFamily="34" charset="0"/>
              </a:rPr>
              <a:t>GraphNet</a:t>
            </a:r>
            <a:endParaRPr lang="en-US" altLang="zh-CN"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6234003" y="1322474"/>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6814838" y="1322474"/>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12"/>
          <p:cNvSpPr>
            <a:spLocks/>
          </p:cNvSpPr>
          <p:nvPr/>
        </p:nvSpPr>
        <p:spPr bwMode="auto">
          <a:xfrm>
            <a:off x="1519520" y="4199618"/>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6">
              <a:solidFill>
                <a:schemeClr val="tx1">
                  <a:lumMod val="65000"/>
                  <a:lumOff val="35000"/>
                </a:schemeClr>
              </a:solidFill>
            </a:endParaRPr>
          </a:p>
        </p:txBody>
      </p:sp>
      <p:sp>
        <p:nvSpPr>
          <p:cNvPr id="25" name="Freeform 12"/>
          <p:cNvSpPr>
            <a:spLocks/>
          </p:cNvSpPr>
          <p:nvPr/>
        </p:nvSpPr>
        <p:spPr bwMode="auto">
          <a:xfrm flipH="1" flipV="1">
            <a:off x="9682427" y="5122808"/>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6">
              <a:solidFill>
                <a:schemeClr val="tx1">
                  <a:lumMod val="50000"/>
                  <a:lumOff val="50000"/>
                </a:schemeClr>
              </a:solidFill>
            </a:endParaRPr>
          </a:p>
        </p:txBody>
      </p:sp>
      <p:sp>
        <p:nvSpPr>
          <p:cNvPr id="26" name="TextBox 25"/>
          <p:cNvSpPr txBox="1"/>
          <p:nvPr/>
        </p:nvSpPr>
        <p:spPr>
          <a:xfrm>
            <a:off x="1859642" y="4496436"/>
            <a:ext cx="8072481" cy="830997"/>
          </a:xfrm>
          <a:prstGeom prst="rect">
            <a:avLst/>
          </a:prstGeom>
          <a:noFill/>
        </p:spPr>
        <p:txBody>
          <a:bodyPr wrap="square" rtlCol="0">
            <a:spAutoFit/>
          </a:bodyPr>
          <a:lstStyle/>
          <a:p>
            <a:r>
              <a:rPr lang="zh-CN" altLang="zh-CN" sz="1600" b="1" dirty="0">
                <a:latin typeface="微软雅黑" pitchFamily="34" charset="-122"/>
                <a:ea typeface="微软雅黑" pitchFamily="34" charset="-122"/>
              </a:rPr>
              <a:t>图</a:t>
            </a:r>
            <a:r>
              <a:rPr lang="en-US" altLang="zh-CN" sz="1600" b="1" dirty="0">
                <a:latin typeface="微软雅黑" pitchFamily="34" charset="-122"/>
                <a:ea typeface="微软雅黑" pitchFamily="34" charset="-122"/>
              </a:rPr>
              <a:t>3</a:t>
            </a:r>
            <a:r>
              <a:rPr lang="zh-CN" altLang="zh-CN" sz="1600" b="1" dirty="0">
                <a:latin typeface="微软雅黑" pitchFamily="34" charset="-122"/>
                <a:ea typeface="微软雅黑" pitchFamily="34" charset="-122"/>
              </a:rPr>
              <a:t>：</a:t>
            </a:r>
            <a:r>
              <a:rPr lang="en-US" altLang="zh-CN" sz="1600" b="1" dirty="0">
                <a:latin typeface="微软雅黑" pitchFamily="34" charset="-122"/>
                <a:ea typeface="微软雅黑" pitchFamily="34" charset="-122"/>
              </a:rPr>
              <a:t>in-</a:t>
            </a:r>
            <a:r>
              <a:rPr lang="en-US" altLang="zh-CN" sz="1600" b="1" dirty="0" err="1">
                <a:latin typeface="微软雅黑" pitchFamily="34" charset="-122"/>
                <a:ea typeface="微软雅黑" pitchFamily="34" charset="-122"/>
              </a:rPr>
              <a:t>GraphNet</a:t>
            </a:r>
            <a:r>
              <a:rPr lang="zh-CN" altLang="zh-CN" sz="1600" b="1" dirty="0">
                <a:latin typeface="微软雅黑" pitchFamily="34" charset="-122"/>
                <a:ea typeface="微软雅黑" pitchFamily="34" charset="-122"/>
              </a:rPr>
              <a:t>概述。该框架由三个分支组成，分别是以人为中心的分支，以对象为中心的分支和空间配置分支。我们将两个场景范围内的</a:t>
            </a:r>
            <a:r>
              <a:rPr lang="en-US" altLang="zh-CN" sz="1600" b="1" dirty="0">
                <a:latin typeface="微软雅黑" pitchFamily="34" charset="-122"/>
                <a:ea typeface="微软雅黑" pitchFamily="34" charset="-122"/>
              </a:rPr>
              <a:t>in-Graph</a:t>
            </a:r>
            <a:r>
              <a:rPr lang="zh-CN" altLang="zh-CN" sz="1600" b="1" dirty="0">
                <a:latin typeface="微软雅黑" pitchFamily="34" charset="-122"/>
                <a:ea typeface="微软雅黑" pitchFamily="34" charset="-122"/>
              </a:rPr>
              <a:t>和一个实例范围内的</a:t>
            </a:r>
            <a:r>
              <a:rPr lang="en-US" altLang="zh-CN" sz="1600" b="1" dirty="0">
                <a:latin typeface="微软雅黑" pitchFamily="34" charset="-122"/>
                <a:ea typeface="微软雅黑" pitchFamily="34" charset="-122"/>
              </a:rPr>
              <a:t>in-Graph</a:t>
            </a:r>
            <a:r>
              <a:rPr lang="zh-CN" altLang="zh-CN" sz="1600" b="1" dirty="0">
                <a:latin typeface="微软雅黑" pitchFamily="34" charset="-122"/>
                <a:ea typeface="微软雅黑" pitchFamily="34" charset="-122"/>
              </a:rPr>
              <a:t>集成到</a:t>
            </a:r>
            <a:r>
              <a:rPr lang="en-US" altLang="zh-CN" sz="1600" b="1" dirty="0">
                <a:latin typeface="微软雅黑" pitchFamily="34" charset="-122"/>
                <a:ea typeface="微软雅黑" pitchFamily="34" charset="-122"/>
              </a:rPr>
              <a:t>in-</a:t>
            </a:r>
            <a:r>
              <a:rPr lang="en-US" altLang="zh-CN" sz="1600" b="1" dirty="0" err="1">
                <a:latin typeface="微软雅黑" pitchFamily="34" charset="-122"/>
                <a:ea typeface="微软雅黑" pitchFamily="34" charset="-122"/>
              </a:rPr>
              <a:t>GraphNet</a:t>
            </a:r>
            <a:r>
              <a:rPr lang="zh-CN" altLang="zh-CN" sz="1600" b="1" dirty="0">
                <a:latin typeface="微软雅黑" pitchFamily="34" charset="-122"/>
                <a:ea typeface="微软雅黑" pitchFamily="34" charset="-122"/>
              </a:rPr>
              <a:t>中以推断</a:t>
            </a:r>
            <a:r>
              <a:rPr lang="en-US" altLang="zh-CN" sz="1600" b="1" dirty="0">
                <a:latin typeface="微软雅黑" pitchFamily="34" charset="-122"/>
                <a:ea typeface="微软雅黑" pitchFamily="34" charset="-122"/>
              </a:rPr>
              <a:t>HOIs</a:t>
            </a:r>
            <a:r>
              <a:rPr lang="zh-CN" altLang="zh-CN" sz="1600" b="1" dirty="0">
                <a:latin typeface="微软雅黑" pitchFamily="34" charset="-122"/>
                <a:ea typeface="微软雅黑" pitchFamily="34" charset="-122"/>
              </a:rPr>
              <a:t>。</a:t>
            </a: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6" name="图片 5">
            <a:extLst>
              <a:ext uri="{FF2B5EF4-FFF2-40B4-BE49-F238E27FC236}">
                <a16:creationId xmlns:a16="http://schemas.microsoft.com/office/drawing/2014/main" id="{5CE2CCD6-BAE9-404A-95D2-B8BEF70CBE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32" name="文本框 9">
            <a:extLst>
              <a:ext uri="{FF2B5EF4-FFF2-40B4-BE49-F238E27FC236}">
                <a16:creationId xmlns:a16="http://schemas.microsoft.com/office/drawing/2014/main" id="{88DE50B6-B8FA-4D88-9A63-DF1E65F64894}"/>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en-US" altLang="zh-CN" sz="1606" dirty="0">
                <a:solidFill>
                  <a:srgbClr val="2F5EB0"/>
                </a:solidFill>
                <a:latin typeface="微软雅黑" pitchFamily="34" charset="-122"/>
                <a:ea typeface="微软雅黑" pitchFamily="34" charset="-122"/>
              </a:rPr>
              <a:t>in-</a:t>
            </a:r>
            <a:r>
              <a:rPr lang="en-US" altLang="zh-CN" sz="1606" dirty="0" err="1">
                <a:solidFill>
                  <a:srgbClr val="2F5EB0"/>
                </a:solidFill>
                <a:latin typeface="微软雅黑" pitchFamily="34" charset="-122"/>
                <a:ea typeface="微软雅黑" pitchFamily="34" charset="-122"/>
              </a:rPr>
              <a:t>GraphNet</a:t>
            </a:r>
            <a:r>
              <a:rPr lang="zh-CN" altLang="zh-CN" sz="1606" dirty="0">
                <a:solidFill>
                  <a:srgbClr val="2F5EB0"/>
                </a:solidFill>
                <a:latin typeface="微软雅黑" pitchFamily="34" charset="-122"/>
                <a:ea typeface="微软雅黑" pitchFamily="34" charset="-122"/>
              </a:rPr>
              <a:t>组装</a:t>
            </a:r>
            <a:r>
              <a:rPr lang="en-US" altLang="zh-CN" sz="1606" dirty="0">
                <a:solidFill>
                  <a:srgbClr val="2F5EB0"/>
                </a:solidFill>
                <a:latin typeface="微软雅黑" pitchFamily="34" charset="-122"/>
                <a:ea typeface="微软雅黑" pitchFamily="34" charset="-122"/>
              </a:rPr>
              <a:t>in-Graph</a:t>
            </a:r>
            <a:r>
              <a:rPr lang="zh-CN" altLang="zh-CN" sz="1606" dirty="0">
                <a:solidFill>
                  <a:srgbClr val="2F5EB0"/>
                </a:solidFill>
                <a:latin typeface="微软雅黑" pitchFamily="34" charset="-122"/>
                <a:ea typeface="微软雅黑" pitchFamily="34" charset="-122"/>
              </a:rPr>
              <a:t>模型</a:t>
            </a:r>
            <a:endParaRPr lang="zh-CN" altLang="en-US" sz="1606" dirty="0">
              <a:solidFill>
                <a:srgbClr val="2F5EB0"/>
              </a:solidFill>
              <a:latin typeface="微软雅黑" pitchFamily="34" charset="-122"/>
              <a:ea typeface="微软雅黑" pitchFamily="34" charset="-122"/>
            </a:endParaRPr>
          </a:p>
        </p:txBody>
      </p:sp>
      <p:pic>
        <p:nvPicPr>
          <p:cNvPr id="30" name="图片 29">
            <a:extLst>
              <a:ext uri="{FF2B5EF4-FFF2-40B4-BE49-F238E27FC236}">
                <a16:creationId xmlns:a16="http://schemas.microsoft.com/office/drawing/2014/main" id="{85B6B449-6ABD-4AF4-B357-A83C2C88022B}"/>
              </a:ext>
            </a:extLst>
          </p:cNvPr>
          <p:cNvPicPr/>
          <p:nvPr/>
        </p:nvPicPr>
        <p:blipFill>
          <a:blip r:embed="rId4"/>
          <a:stretch>
            <a:fillRect/>
          </a:stretch>
        </p:blipFill>
        <p:spPr>
          <a:xfrm>
            <a:off x="369546" y="815935"/>
            <a:ext cx="5534714" cy="3231819"/>
          </a:xfrm>
          <a:prstGeom prst="rect">
            <a:avLst/>
          </a:prstGeom>
        </p:spPr>
      </p:pic>
    </p:spTree>
    <p:extLst>
      <p:ext uri="{BB962C8B-B14F-4D97-AF65-F5344CB8AC3E}">
        <p14:creationId xmlns:p14="http://schemas.microsoft.com/office/powerpoint/2010/main" val="165064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7" name="矩形 26"/>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28" name="组合 27"/>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31" name="KSO_Shape"/>
          <p:cNvSpPr>
            <a:spLocks/>
          </p:cNvSpPr>
          <p:nvPr/>
        </p:nvSpPr>
        <p:spPr bwMode="auto">
          <a:xfrm>
            <a:off x="312745" y="247571"/>
            <a:ext cx="283218" cy="2160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6">
              <a:solidFill>
                <a:srgbClr val="1C666E"/>
              </a:solidFill>
              <a:ea typeface="宋体" panose="02010600030101010101" pitchFamily="2" charset="-122"/>
            </a:endParaRPr>
          </a:p>
        </p:txBody>
      </p:sp>
      <p:cxnSp>
        <p:nvCxnSpPr>
          <p:cNvPr id="6" name="直接连接符 5"/>
          <p:cNvCxnSpPr/>
          <p:nvPr/>
        </p:nvCxnSpPr>
        <p:spPr>
          <a:xfrm>
            <a:off x="2337438" y="2143779"/>
            <a:ext cx="7474744"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21" name="TextBox 7"/>
          <p:cNvSpPr>
            <a:spLocks noChangeArrowheads="1"/>
          </p:cNvSpPr>
          <p:nvPr/>
        </p:nvSpPr>
        <p:spPr bwMode="auto">
          <a:xfrm>
            <a:off x="2558239" y="1638949"/>
            <a:ext cx="7283458"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zh-CN" dirty="0"/>
              <a:t>数据集和评估指标。</a:t>
            </a:r>
            <a:endParaRPr lang="en-US" altLang="zh-CN" sz="1323"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17" name="组合 16"/>
          <p:cNvGrpSpPr/>
          <p:nvPr/>
        </p:nvGrpSpPr>
        <p:grpSpPr>
          <a:xfrm>
            <a:off x="2174770" y="2367223"/>
            <a:ext cx="1028283" cy="1004026"/>
            <a:chOff x="2312407" y="2492896"/>
            <a:chExt cx="1088504" cy="1062826"/>
          </a:xfrm>
        </p:grpSpPr>
        <p:sp>
          <p:nvSpPr>
            <p:cNvPr id="23" name="椭圆 22"/>
            <p:cNvSpPr/>
            <p:nvPr/>
          </p:nvSpPr>
          <p:spPr>
            <a:xfrm>
              <a:off x="2536815" y="2691626"/>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5" name="文本框 9"/>
            <p:cNvSpPr txBox="1"/>
            <p:nvPr/>
          </p:nvSpPr>
          <p:spPr>
            <a:xfrm>
              <a:off x="2532622" y="2887030"/>
              <a:ext cx="864096" cy="525372"/>
            </a:xfrm>
            <a:prstGeom prst="rect">
              <a:avLst/>
            </a:prstGeom>
            <a:noFill/>
          </p:spPr>
          <p:txBody>
            <a:bodyPr wrap="square" lIns="64786" tIns="32393" rIns="64786" bIns="32393" rtlCol="0">
              <a:spAutoFit/>
            </a:bodyPr>
            <a:lstStyle/>
            <a:p>
              <a:pPr marL="0" lvl="1" algn="ctr"/>
              <a:r>
                <a:rPr lang="zh-CN" altLang="zh-CN" sz="1400" b="1" dirty="0">
                  <a:solidFill>
                    <a:schemeClr val="bg1"/>
                  </a:solidFill>
                  <a:latin typeface="微软雅黑" pitchFamily="34" charset="-122"/>
                  <a:ea typeface="微软雅黑" pitchFamily="34" charset="-122"/>
                </a:rPr>
                <a:t>整体</a:t>
              </a:r>
              <a:endParaRPr lang="en-US" altLang="zh-CN" sz="1400" b="1" dirty="0">
                <a:solidFill>
                  <a:schemeClr val="bg1"/>
                </a:solidFill>
                <a:latin typeface="微软雅黑" pitchFamily="34" charset="-122"/>
                <a:ea typeface="微软雅黑" pitchFamily="34" charset="-122"/>
              </a:endParaRPr>
            </a:p>
            <a:p>
              <a:pPr marL="0" lvl="1" algn="ctr"/>
              <a:r>
                <a:rPr lang="zh-CN" altLang="zh-CN" sz="1400" b="1" dirty="0">
                  <a:solidFill>
                    <a:schemeClr val="bg1"/>
                  </a:solidFill>
                  <a:latin typeface="微软雅黑" pitchFamily="34" charset="-122"/>
                  <a:ea typeface="微软雅黑" pitchFamily="34" charset="-122"/>
                </a:rPr>
                <a:t>性能</a:t>
              </a:r>
              <a:endParaRPr lang="zh-CN" altLang="en-US" sz="1400" b="1" dirty="0">
                <a:solidFill>
                  <a:schemeClr val="bg1"/>
                </a:solidFill>
                <a:latin typeface="微软雅黑" pitchFamily="34" charset="-122"/>
                <a:ea typeface="微软雅黑" pitchFamily="34" charset="-122"/>
              </a:endParaRPr>
            </a:p>
          </p:txBody>
        </p:sp>
        <p:sp>
          <p:nvSpPr>
            <p:cNvPr id="22" name="椭圆 21"/>
            <p:cNvSpPr/>
            <p:nvPr/>
          </p:nvSpPr>
          <p:spPr>
            <a:xfrm>
              <a:off x="2320791" y="2492896"/>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4" name="文本框 9"/>
            <p:cNvSpPr txBox="1"/>
            <p:nvPr/>
          </p:nvSpPr>
          <p:spPr>
            <a:xfrm>
              <a:off x="2312407" y="2539226"/>
              <a:ext cx="440432" cy="330842"/>
            </a:xfrm>
            <a:prstGeom prst="rect">
              <a:avLst/>
            </a:prstGeom>
            <a:noFill/>
          </p:spPr>
          <p:txBody>
            <a:bodyPr wrap="square" lIns="64786" tIns="32393" rIns="64786" bIns="32393" rtlCol="0">
              <a:spAutoFit/>
            </a:bodyPr>
            <a:lstStyle/>
            <a:p>
              <a:pPr marL="0" lvl="1" algn="ctr"/>
              <a:r>
                <a:rPr lang="en-US" altLang="zh-CN" sz="1606" dirty="0">
                  <a:solidFill>
                    <a:schemeClr val="bg1"/>
                  </a:solidFill>
                  <a:latin typeface="微软雅黑" pitchFamily="34" charset="-122"/>
                  <a:ea typeface="微软雅黑" pitchFamily="34" charset="-122"/>
                </a:rPr>
                <a:t>02</a:t>
              </a:r>
              <a:endParaRPr lang="zh-CN" altLang="en-US" sz="1606" dirty="0">
                <a:solidFill>
                  <a:schemeClr val="bg1"/>
                </a:solidFill>
                <a:latin typeface="微软雅黑" pitchFamily="34" charset="-122"/>
                <a:ea typeface="微软雅黑" pitchFamily="34" charset="-122"/>
              </a:endParaRPr>
            </a:p>
          </p:txBody>
        </p:sp>
      </p:grpSp>
      <p:cxnSp>
        <p:nvCxnSpPr>
          <p:cNvPr id="26" name="直接连接符 25"/>
          <p:cNvCxnSpPr/>
          <p:nvPr/>
        </p:nvCxnSpPr>
        <p:spPr>
          <a:xfrm>
            <a:off x="3115220" y="3215830"/>
            <a:ext cx="6658453"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3" name="TextBox 7"/>
          <p:cNvSpPr>
            <a:spLocks noChangeArrowheads="1"/>
          </p:cNvSpPr>
          <p:nvPr/>
        </p:nvSpPr>
        <p:spPr bwMode="auto">
          <a:xfrm>
            <a:off x="3336020" y="2710999"/>
            <a:ext cx="6505677"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zh-CN" dirty="0"/>
              <a:t>在这一小节中，我们将我们的方法与几种最先进的方法进行了比较。</a:t>
            </a:r>
            <a:endParaRPr lang="en-US" altLang="zh-CN" sz="1323"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18" name="组合 17"/>
          <p:cNvGrpSpPr/>
          <p:nvPr/>
        </p:nvGrpSpPr>
        <p:grpSpPr>
          <a:xfrm>
            <a:off x="1406694" y="3416730"/>
            <a:ext cx="1028283" cy="1004026"/>
            <a:chOff x="1489075" y="3615988"/>
            <a:chExt cx="1088504" cy="1062826"/>
          </a:xfrm>
        </p:grpSpPr>
        <p:sp>
          <p:nvSpPr>
            <p:cNvPr id="35" name="椭圆 34"/>
            <p:cNvSpPr/>
            <p:nvPr/>
          </p:nvSpPr>
          <p:spPr>
            <a:xfrm>
              <a:off x="1713483" y="3814718"/>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37" name="文本框 9"/>
            <p:cNvSpPr txBox="1"/>
            <p:nvPr/>
          </p:nvSpPr>
          <p:spPr>
            <a:xfrm>
              <a:off x="1713483" y="3980668"/>
              <a:ext cx="864096" cy="525372"/>
            </a:xfrm>
            <a:prstGeom prst="rect">
              <a:avLst/>
            </a:prstGeom>
            <a:noFill/>
          </p:spPr>
          <p:txBody>
            <a:bodyPr wrap="square" lIns="64786" tIns="32393" rIns="64786" bIns="32393" rtlCol="0">
              <a:spAutoFit/>
            </a:bodyPr>
            <a:lstStyle/>
            <a:p>
              <a:pPr marL="0" lvl="1" algn="ctr"/>
              <a:r>
                <a:rPr lang="zh-CN" altLang="zh-CN" sz="1400" b="1" dirty="0">
                  <a:solidFill>
                    <a:schemeClr val="bg1"/>
                  </a:solidFill>
                  <a:latin typeface="微软雅黑" pitchFamily="34" charset="-122"/>
                  <a:ea typeface="微软雅黑" pitchFamily="34" charset="-122"/>
                </a:rPr>
                <a:t>消融</a:t>
              </a:r>
              <a:endParaRPr lang="en-US" altLang="zh-CN" sz="1400" b="1" dirty="0">
                <a:solidFill>
                  <a:schemeClr val="bg1"/>
                </a:solidFill>
                <a:latin typeface="微软雅黑" pitchFamily="34" charset="-122"/>
                <a:ea typeface="微软雅黑" pitchFamily="34" charset="-122"/>
              </a:endParaRPr>
            </a:p>
            <a:p>
              <a:pPr marL="0" lvl="1" algn="ctr"/>
              <a:r>
                <a:rPr lang="zh-CN" altLang="zh-CN" sz="1400" b="1" dirty="0">
                  <a:solidFill>
                    <a:schemeClr val="bg1"/>
                  </a:solidFill>
                  <a:latin typeface="微软雅黑" pitchFamily="34" charset="-122"/>
                  <a:ea typeface="微软雅黑" pitchFamily="34" charset="-122"/>
                </a:rPr>
                <a:t>研究</a:t>
              </a:r>
              <a:endParaRPr lang="zh-CN" altLang="en-US" sz="1400" b="1" dirty="0">
                <a:solidFill>
                  <a:schemeClr val="bg1"/>
                </a:solidFill>
                <a:latin typeface="微软雅黑" pitchFamily="34" charset="-122"/>
                <a:ea typeface="微软雅黑" pitchFamily="34" charset="-122"/>
              </a:endParaRPr>
            </a:p>
          </p:txBody>
        </p:sp>
        <p:sp>
          <p:nvSpPr>
            <p:cNvPr id="34" name="椭圆 33"/>
            <p:cNvSpPr/>
            <p:nvPr/>
          </p:nvSpPr>
          <p:spPr>
            <a:xfrm>
              <a:off x="1497459" y="3615988"/>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36" name="文本框 9"/>
            <p:cNvSpPr txBox="1"/>
            <p:nvPr/>
          </p:nvSpPr>
          <p:spPr>
            <a:xfrm>
              <a:off x="1489075" y="3662318"/>
              <a:ext cx="440432" cy="330842"/>
            </a:xfrm>
            <a:prstGeom prst="rect">
              <a:avLst/>
            </a:prstGeom>
            <a:noFill/>
          </p:spPr>
          <p:txBody>
            <a:bodyPr wrap="square" lIns="64786" tIns="32393" rIns="64786" bIns="32393" rtlCol="0">
              <a:spAutoFit/>
            </a:bodyPr>
            <a:lstStyle/>
            <a:p>
              <a:pPr marL="0" lvl="1" algn="ctr"/>
              <a:r>
                <a:rPr lang="en-US" altLang="zh-CN" sz="1606" dirty="0">
                  <a:solidFill>
                    <a:schemeClr val="bg1"/>
                  </a:solidFill>
                  <a:latin typeface="微软雅黑" pitchFamily="34" charset="-122"/>
                  <a:ea typeface="微软雅黑" pitchFamily="34" charset="-122"/>
                </a:rPr>
                <a:t>03</a:t>
              </a:r>
              <a:endParaRPr lang="zh-CN" altLang="en-US" sz="1606" dirty="0">
                <a:solidFill>
                  <a:schemeClr val="bg1"/>
                </a:solidFill>
                <a:latin typeface="微软雅黑" pitchFamily="34" charset="-122"/>
                <a:ea typeface="微软雅黑" pitchFamily="34" charset="-122"/>
              </a:endParaRPr>
            </a:p>
          </p:txBody>
        </p:sp>
      </p:grpSp>
      <p:cxnSp>
        <p:nvCxnSpPr>
          <p:cNvPr id="38" name="直接连接符 37"/>
          <p:cNvCxnSpPr/>
          <p:nvPr/>
        </p:nvCxnSpPr>
        <p:spPr>
          <a:xfrm>
            <a:off x="2337438" y="4276788"/>
            <a:ext cx="7474744"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9" name="TextBox 7"/>
          <p:cNvSpPr>
            <a:spLocks noChangeArrowheads="1"/>
          </p:cNvSpPr>
          <p:nvPr/>
        </p:nvSpPr>
        <p:spPr bwMode="auto">
          <a:xfrm>
            <a:off x="2558239" y="3771957"/>
            <a:ext cx="7283458"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zh-CN" dirty="0"/>
              <a:t>在本小节中，我们将进行一些消融研究。</a:t>
            </a:r>
            <a:endParaRPr lang="en-US" altLang="zh-CN" sz="1323"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19" name="组合 18"/>
          <p:cNvGrpSpPr/>
          <p:nvPr/>
        </p:nvGrpSpPr>
        <p:grpSpPr>
          <a:xfrm>
            <a:off x="2184476" y="4532547"/>
            <a:ext cx="1028283" cy="1004026"/>
            <a:chOff x="2312407" y="4797152"/>
            <a:chExt cx="1088504" cy="1062826"/>
          </a:xfrm>
        </p:grpSpPr>
        <p:sp>
          <p:nvSpPr>
            <p:cNvPr id="41" name="椭圆 40"/>
            <p:cNvSpPr/>
            <p:nvPr/>
          </p:nvSpPr>
          <p:spPr>
            <a:xfrm>
              <a:off x="2536815" y="499588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43" name="文本框 9"/>
            <p:cNvSpPr txBox="1"/>
            <p:nvPr/>
          </p:nvSpPr>
          <p:spPr>
            <a:xfrm>
              <a:off x="2532622" y="5201925"/>
              <a:ext cx="864096" cy="525372"/>
            </a:xfrm>
            <a:prstGeom prst="rect">
              <a:avLst/>
            </a:prstGeom>
            <a:noFill/>
          </p:spPr>
          <p:txBody>
            <a:bodyPr wrap="square" lIns="64786" tIns="32393" rIns="64786" bIns="32393" rtlCol="0">
              <a:spAutoFit/>
            </a:bodyPr>
            <a:lstStyle/>
            <a:p>
              <a:pPr marL="0" lvl="1" algn="ctr"/>
              <a:r>
                <a:rPr lang="zh-CN" altLang="zh-CN" sz="1400" b="1" dirty="0">
                  <a:solidFill>
                    <a:schemeClr val="bg1"/>
                  </a:solidFill>
                  <a:latin typeface="微软雅黑" pitchFamily="34" charset="-122"/>
                  <a:ea typeface="微软雅黑" pitchFamily="34" charset="-122"/>
                </a:rPr>
                <a:t>定量</a:t>
              </a:r>
              <a:endParaRPr lang="en-US" altLang="zh-CN" sz="1400" b="1" dirty="0">
                <a:solidFill>
                  <a:schemeClr val="bg1"/>
                </a:solidFill>
                <a:latin typeface="微软雅黑" pitchFamily="34" charset="-122"/>
                <a:ea typeface="微软雅黑" pitchFamily="34" charset="-122"/>
              </a:endParaRPr>
            </a:p>
            <a:p>
              <a:pPr marL="0" lvl="1" algn="ctr"/>
              <a:r>
                <a:rPr lang="zh-CN" altLang="zh-CN" sz="1400" b="1" dirty="0">
                  <a:solidFill>
                    <a:schemeClr val="bg1"/>
                  </a:solidFill>
                  <a:latin typeface="微软雅黑" pitchFamily="34" charset="-122"/>
                  <a:ea typeface="微软雅黑" pitchFamily="34" charset="-122"/>
                </a:rPr>
                <a:t>例子</a:t>
              </a:r>
              <a:endParaRPr lang="zh-CN" altLang="en-US" sz="1400" b="1" dirty="0">
                <a:solidFill>
                  <a:schemeClr val="bg1"/>
                </a:solidFill>
                <a:latin typeface="微软雅黑" pitchFamily="34" charset="-122"/>
                <a:ea typeface="微软雅黑" pitchFamily="34" charset="-122"/>
              </a:endParaRPr>
            </a:p>
          </p:txBody>
        </p:sp>
        <p:sp>
          <p:nvSpPr>
            <p:cNvPr id="40" name="椭圆 39"/>
            <p:cNvSpPr/>
            <p:nvPr/>
          </p:nvSpPr>
          <p:spPr>
            <a:xfrm>
              <a:off x="2320791" y="479715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42" name="文本框 9"/>
            <p:cNvSpPr txBox="1"/>
            <p:nvPr/>
          </p:nvSpPr>
          <p:spPr>
            <a:xfrm>
              <a:off x="2312407" y="4843482"/>
              <a:ext cx="440432" cy="330842"/>
            </a:xfrm>
            <a:prstGeom prst="rect">
              <a:avLst/>
            </a:prstGeom>
            <a:noFill/>
          </p:spPr>
          <p:txBody>
            <a:bodyPr wrap="square" lIns="64786" tIns="32393" rIns="64786" bIns="32393" rtlCol="0">
              <a:spAutoFit/>
            </a:bodyPr>
            <a:lstStyle/>
            <a:p>
              <a:pPr marL="0" lvl="1" algn="ctr"/>
              <a:r>
                <a:rPr lang="en-US" altLang="zh-CN" sz="1606" dirty="0">
                  <a:solidFill>
                    <a:schemeClr val="bg1"/>
                  </a:solidFill>
                  <a:latin typeface="微软雅黑" pitchFamily="34" charset="-122"/>
                  <a:ea typeface="微软雅黑" pitchFamily="34" charset="-122"/>
                </a:rPr>
                <a:t>04</a:t>
              </a:r>
              <a:endParaRPr lang="zh-CN" altLang="en-US" sz="1606" dirty="0">
                <a:solidFill>
                  <a:schemeClr val="bg1"/>
                </a:solidFill>
                <a:latin typeface="微软雅黑" pitchFamily="34" charset="-122"/>
                <a:ea typeface="微软雅黑" pitchFamily="34" charset="-122"/>
              </a:endParaRPr>
            </a:p>
          </p:txBody>
        </p:sp>
      </p:grpSp>
      <p:cxnSp>
        <p:nvCxnSpPr>
          <p:cNvPr id="44" name="直接连接符 43"/>
          <p:cNvCxnSpPr/>
          <p:nvPr/>
        </p:nvCxnSpPr>
        <p:spPr>
          <a:xfrm>
            <a:off x="3115220" y="5392605"/>
            <a:ext cx="6658453"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45" name="TextBox 7"/>
          <p:cNvSpPr>
            <a:spLocks noChangeArrowheads="1"/>
          </p:cNvSpPr>
          <p:nvPr/>
        </p:nvSpPr>
        <p:spPr bwMode="auto">
          <a:xfrm>
            <a:off x="3336020" y="4887774"/>
            <a:ext cx="6505677"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zh-CN" dirty="0"/>
              <a:t>为了进行可视化，给出了几个检测示例。</a:t>
            </a:r>
            <a:endParaRPr lang="en-US" altLang="zh-CN" sz="1323" dirty="0">
              <a:solidFill>
                <a:schemeClr val="tx1">
                  <a:lumMod val="50000"/>
                  <a:lumOff val="50000"/>
                </a:schemeClr>
              </a:solidFill>
              <a:latin typeface="微软雅黑" pitchFamily="34" charset="-122"/>
              <a:ea typeface="微软雅黑" pitchFamily="34" charset="-122"/>
              <a:sym typeface="微软雅黑" pitchFamily="34" charset="-122"/>
            </a:endParaRPr>
          </a:p>
        </p:txBody>
      </p:sp>
      <p:grpSp>
        <p:nvGrpSpPr>
          <p:cNvPr id="8" name="组合 7"/>
          <p:cNvGrpSpPr/>
          <p:nvPr/>
        </p:nvGrpSpPr>
        <p:grpSpPr>
          <a:xfrm>
            <a:off x="1406694" y="1283722"/>
            <a:ext cx="1028283" cy="1004026"/>
            <a:chOff x="1489075" y="1358062"/>
            <a:chExt cx="1088504" cy="1062826"/>
          </a:xfrm>
        </p:grpSpPr>
        <p:sp>
          <p:nvSpPr>
            <p:cNvPr id="14" name="椭圆 13"/>
            <p:cNvSpPr/>
            <p:nvPr/>
          </p:nvSpPr>
          <p:spPr>
            <a:xfrm>
              <a:off x="1713483" y="155679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6" name="文本框 9"/>
            <p:cNvSpPr txBox="1"/>
            <p:nvPr/>
          </p:nvSpPr>
          <p:spPr>
            <a:xfrm>
              <a:off x="1705099" y="1703944"/>
              <a:ext cx="864096" cy="525372"/>
            </a:xfrm>
            <a:prstGeom prst="rect">
              <a:avLst/>
            </a:prstGeom>
            <a:noFill/>
          </p:spPr>
          <p:txBody>
            <a:bodyPr wrap="square" lIns="64786" tIns="32393" rIns="64786" bIns="32393" rtlCol="0">
              <a:spAutoFit/>
            </a:bodyPr>
            <a:lstStyle/>
            <a:p>
              <a:pPr marL="0" lvl="1" algn="ctr"/>
              <a:r>
                <a:rPr lang="zh-CN" altLang="en-US" sz="1400" b="1" dirty="0">
                  <a:solidFill>
                    <a:schemeClr val="bg1"/>
                  </a:solidFill>
                  <a:latin typeface="微软雅黑" pitchFamily="34" charset="-122"/>
                  <a:ea typeface="微软雅黑" pitchFamily="34" charset="-122"/>
                </a:rPr>
                <a:t>实验</a:t>
              </a:r>
              <a:endParaRPr lang="en-US" altLang="zh-CN" sz="1400" b="1" dirty="0">
                <a:solidFill>
                  <a:schemeClr val="bg1"/>
                </a:solidFill>
                <a:latin typeface="微软雅黑" pitchFamily="34" charset="-122"/>
                <a:ea typeface="微软雅黑" pitchFamily="34" charset="-122"/>
              </a:endParaRPr>
            </a:p>
            <a:p>
              <a:pPr marL="0" lvl="1" algn="ctr"/>
              <a:r>
                <a:rPr lang="zh-CN" altLang="en-US" sz="1400" b="1" dirty="0">
                  <a:solidFill>
                    <a:schemeClr val="bg1"/>
                  </a:solidFill>
                  <a:latin typeface="微软雅黑" pitchFamily="34" charset="-122"/>
                  <a:ea typeface="微软雅黑" pitchFamily="34" charset="-122"/>
                </a:rPr>
                <a:t>装置</a:t>
              </a:r>
            </a:p>
          </p:txBody>
        </p:sp>
        <p:sp>
          <p:nvSpPr>
            <p:cNvPr id="2" name="椭圆 1"/>
            <p:cNvSpPr/>
            <p:nvPr/>
          </p:nvSpPr>
          <p:spPr>
            <a:xfrm>
              <a:off x="1497459" y="135806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5" name="文本框 9"/>
            <p:cNvSpPr txBox="1"/>
            <p:nvPr/>
          </p:nvSpPr>
          <p:spPr>
            <a:xfrm>
              <a:off x="1489075" y="1404392"/>
              <a:ext cx="440432" cy="330842"/>
            </a:xfrm>
            <a:prstGeom prst="rect">
              <a:avLst/>
            </a:prstGeom>
            <a:noFill/>
          </p:spPr>
          <p:txBody>
            <a:bodyPr wrap="square" lIns="64786" tIns="32393" rIns="64786" bIns="32393" rtlCol="0">
              <a:spAutoFit/>
            </a:bodyPr>
            <a:lstStyle/>
            <a:p>
              <a:pPr marL="0" lvl="1" algn="ctr"/>
              <a:r>
                <a:rPr lang="en-US" altLang="zh-CN" sz="1606" dirty="0">
                  <a:solidFill>
                    <a:schemeClr val="bg1"/>
                  </a:solidFill>
                  <a:latin typeface="微软雅黑" pitchFamily="34" charset="-122"/>
                  <a:ea typeface="微软雅黑" pitchFamily="34" charset="-122"/>
                </a:rPr>
                <a:t>01</a:t>
              </a:r>
              <a:endParaRPr lang="zh-CN" altLang="en-US" sz="1606" dirty="0">
                <a:solidFill>
                  <a:schemeClr val="bg1"/>
                </a:solidFill>
                <a:latin typeface="微软雅黑" pitchFamily="34" charset="-122"/>
                <a:ea typeface="微软雅黑" pitchFamily="34" charset="-122"/>
              </a:endParaRPr>
            </a:p>
          </p:txBody>
        </p:sp>
      </p:grpSp>
      <p:sp>
        <p:nvSpPr>
          <p:cNvPr id="46" name="TextBox 45"/>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3" name="图片 2">
            <a:extLst>
              <a:ext uri="{FF2B5EF4-FFF2-40B4-BE49-F238E27FC236}">
                <a16:creationId xmlns:a16="http://schemas.microsoft.com/office/drawing/2014/main" id="{73D609D1-2EC7-4133-B078-52B2088BC2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4" name="文本框 9">
            <a:extLst>
              <a:ext uri="{FF2B5EF4-FFF2-40B4-BE49-F238E27FC236}">
                <a16:creationId xmlns:a16="http://schemas.microsoft.com/office/drawing/2014/main" id="{C9A5FD75-6D53-4DDB-A103-712BC4F4E4FC}"/>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zh-CN" altLang="zh-CN" sz="1606" dirty="0">
                <a:solidFill>
                  <a:srgbClr val="2F5EB0"/>
                </a:solidFill>
                <a:latin typeface="微软雅黑" pitchFamily="34" charset="-122"/>
                <a:ea typeface="微软雅黑" pitchFamily="34" charset="-122"/>
              </a:rPr>
              <a:t>实验与评估</a:t>
            </a:r>
            <a:endParaRPr lang="zh-CN" altLang="en-US" sz="1606" dirty="0">
              <a:solidFill>
                <a:srgbClr val="2F5EB0"/>
              </a:solidFill>
              <a:latin typeface="微软雅黑" pitchFamily="34" charset="-122"/>
              <a:ea typeface="微软雅黑" pitchFamily="34" charset="-122"/>
            </a:endParaRPr>
          </a:p>
        </p:txBody>
      </p:sp>
    </p:spTree>
    <p:extLst>
      <p:ext uri="{BB962C8B-B14F-4D97-AF65-F5344CB8AC3E}">
        <p14:creationId xmlns:p14="http://schemas.microsoft.com/office/powerpoint/2010/main" val="71148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7" name="矩形 26"/>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28" name="组合 27"/>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31" name="KSO_Shape"/>
          <p:cNvSpPr>
            <a:spLocks/>
          </p:cNvSpPr>
          <p:nvPr/>
        </p:nvSpPr>
        <p:spPr bwMode="auto">
          <a:xfrm>
            <a:off x="312745" y="247571"/>
            <a:ext cx="283218" cy="2160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6">
              <a:solidFill>
                <a:srgbClr val="1C666E"/>
              </a:solidFill>
              <a:ea typeface="宋体" panose="02010600030101010101" pitchFamily="2" charset="-122"/>
            </a:endParaRPr>
          </a:p>
        </p:txBody>
      </p:sp>
      <p:sp>
        <p:nvSpPr>
          <p:cNvPr id="46" name="TextBox 45"/>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3" name="图片 2">
            <a:extLst>
              <a:ext uri="{FF2B5EF4-FFF2-40B4-BE49-F238E27FC236}">
                <a16:creationId xmlns:a16="http://schemas.microsoft.com/office/drawing/2014/main" id="{73D609D1-2EC7-4133-B078-52B2088BC2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4" name="文本框 9">
            <a:extLst>
              <a:ext uri="{FF2B5EF4-FFF2-40B4-BE49-F238E27FC236}">
                <a16:creationId xmlns:a16="http://schemas.microsoft.com/office/drawing/2014/main" id="{C9A5FD75-6D53-4DDB-A103-712BC4F4E4FC}"/>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zh-CN" altLang="zh-CN" sz="1606" dirty="0">
                <a:solidFill>
                  <a:srgbClr val="2F5EB0"/>
                </a:solidFill>
                <a:latin typeface="微软雅黑" pitchFamily="34" charset="-122"/>
                <a:ea typeface="微软雅黑" pitchFamily="34" charset="-122"/>
              </a:rPr>
              <a:t>实验与评估</a:t>
            </a:r>
            <a:r>
              <a:rPr lang="en-US" altLang="zh-CN" sz="1606" dirty="0">
                <a:solidFill>
                  <a:srgbClr val="2F5EB0"/>
                </a:solidFill>
                <a:latin typeface="微软雅黑" pitchFamily="34" charset="-122"/>
                <a:ea typeface="微软雅黑" pitchFamily="34" charset="-122"/>
              </a:rPr>
              <a:t> </a:t>
            </a:r>
            <a:r>
              <a:rPr lang="zh-CN" altLang="en-US" sz="1606" dirty="0">
                <a:solidFill>
                  <a:srgbClr val="2F5EB0"/>
                </a:solidFill>
                <a:latin typeface="微软雅黑" pitchFamily="34" charset="-122"/>
                <a:ea typeface="微软雅黑" pitchFamily="34" charset="-122"/>
              </a:rPr>
              <a:t>实验装置</a:t>
            </a:r>
            <a:r>
              <a:rPr lang="en-US" altLang="zh-CN" sz="1606" dirty="0">
                <a:solidFill>
                  <a:srgbClr val="2F5EB0"/>
                </a:solidFill>
                <a:latin typeface="微软雅黑" pitchFamily="34" charset="-122"/>
                <a:ea typeface="微软雅黑" pitchFamily="34" charset="-122"/>
              </a:rPr>
              <a:t> </a:t>
            </a:r>
            <a:endParaRPr lang="zh-CN" altLang="en-US" sz="1606" dirty="0">
              <a:solidFill>
                <a:srgbClr val="2F5EB0"/>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id="{2D93784C-89F6-4E30-81B2-F0CA6B7B8BF9}"/>
              </a:ext>
            </a:extLst>
          </p:cNvPr>
          <p:cNvSpPr txBox="1"/>
          <p:nvPr/>
        </p:nvSpPr>
        <p:spPr>
          <a:xfrm>
            <a:off x="1032213" y="1727919"/>
            <a:ext cx="9456058" cy="2308324"/>
          </a:xfrm>
          <a:prstGeom prst="rect">
            <a:avLst/>
          </a:prstGeom>
          <a:noFill/>
        </p:spPr>
        <p:txBody>
          <a:bodyPr wrap="square" rtlCol="0">
            <a:spAutoFit/>
          </a:bodyPr>
          <a:lstStyle/>
          <a:p>
            <a:r>
              <a:rPr lang="en-US" altLang="zh-CN" sz="2400" dirty="0"/>
              <a:t>	</a:t>
            </a:r>
            <a:r>
              <a:rPr lang="zh-CN" altLang="zh-CN" sz="2400" dirty="0"/>
              <a:t>我们评估了我们的模型，并将其与两个大规模基准上的最新技术进行了比较，</a:t>
            </a:r>
            <a:r>
              <a:rPr lang="zh-CN" altLang="en-US" sz="2400" dirty="0"/>
              <a:t>用</a:t>
            </a:r>
            <a:r>
              <a:rPr lang="en-US" altLang="zh-CN" sz="2400" dirty="0"/>
              <a:t>V-COCO</a:t>
            </a:r>
            <a:r>
              <a:rPr lang="zh-CN" altLang="zh-CN" sz="2400" dirty="0"/>
              <a:t>和</a:t>
            </a:r>
            <a:r>
              <a:rPr lang="en-US" altLang="zh-CN" sz="2400" dirty="0"/>
              <a:t>HICO-DET</a:t>
            </a:r>
            <a:r>
              <a:rPr lang="zh-CN" altLang="zh-CN" sz="2400" dirty="0"/>
              <a:t>数据集。</a:t>
            </a:r>
            <a:r>
              <a:rPr lang="en-US" altLang="zh-CN" sz="2400" dirty="0"/>
              <a:t>V-COCO</a:t>
            </a:r>
            <a:r>
              <a:rPr lang="zh-CN" altLang="zh-CN" sz="2400" dirty="0"/>
              <a:t>包括</a:t>
            </a:r>
            <a:r>
              <a:rPr lang="en-US" altLang="zh-CN" sz="2400" dirty="0"/>
              <a:t>10346</a:t>
            </a:r>
            <a:r>
              <a:rPr lang="zh-CN" altLang="zh-CN" sz="2400" dirty="0"/>
              <a:t>幅图像，是</a:t>
            </a:r>
            <a:r>
              <a:rPr lang="en-US" altLang="zh-CN" sz="2400" dirty="0"/>
              <a:t>MS COCO</a:t>
            </a:r>
            <a:r>
              <a:rPr lang="zh-CN" altLang="zh-CN" sz="2400" dirty="0"/>
              <a:t>数据集的子集。它总共包含</a:t>
            </a:r>
            <a:r>
              <a:rPr lang="en-US" altLang="zh-CN" sz="2400" dirty="0"/>
              <a:t>16199</a:t>
            </a:r>
            <a:r>
              <a:rPr lang="zh-CN" altLang="zh-CN" sz="2400" dirty="0"/>
              <a:t>个人类实例，并提供</a:t>
            </a:r>
            <a:r>
              <a:rPr lang="en-US" altLang="zh-CN" sz="2400" dirty="0"/>
              <a:t>26</a:t>
            </a:r>
            <a:r>
              <a:rPr lang="zh-CN" altLang="zh-CN" sz="2400" dirty="0"/>
              <a:t>个常见的</a:t>
            </a:r>
            <a:r>
              <a:rPr lang="en-US" altLang="zh-CN" sz="2400" dirty="0"/>
              <a:t>HOI</a:t>
            </a:r>
            <a:r>
              <a:rPr lang="zh-CN" altLang="en-US" sz="2400" dirty="0"/>
              <a:t>标签</a:t>
            </a:r>
            <a:r>
              <a:rPr lang="zh-CN" altLang="zh-CN" sz="2400" dirty="0"/>
              <a:t>。</a:t>
            </a:r>
            <a:r>
              <a:rPr lang="en-US" altLang="zh-CN" sz="2400" dirty="0"/>
              <a:t>HICO-DET</a:t>
            </a:r>
            <a:r>
              <a:rPr lang="zh-CN" altLang="zh-CN" sz="2400" dirty="0"/>
              <a:t>包含约</a:t>
            </a:r>
            <a:r>
              <a:rPr lang="en-US" altLang="zh-CN" sz="2400" dirty="0"/>
              <a:t>4.8W</a:t>
            </a:r>
            <a:r>
              <a:rPr lang="zh-CN" altLang="zh-CN" sz="2400" dirty="0"/>
              <a:t>个图像和</a:t>
            </a:r>
            <a:r>
              <a:rPr lang="en-US" altLang="zh-CN" sz="2400" dirty="0"/>
              <a:t>600</a:t>
            </a:r>
            <a:r>
              <a:rPr lang="zh-CN" altLang="zh-CN" sz="2400" dirty="0"/>
              <a:t>个</a:t>
            </a:r>
            <a:r>
              <a:rPr lang="en-US" altLang="zh-CN" sz="2400" dirty="0"/>
              <a:t>HOI</a:t>
            </a:r>
            <a:r>
              <a:rPr lang="zh-CN" altLang="zh-CN" sz="2400" dirty="0"/>
              <a:t>类别，超过</a:t>
            </a:r>
            <a:r>
              <a:rPr lang="en-US" altLang="zh-CN" sz="2400" dirty="0"/>
              <a:t>80</a:t>
            </a:r>
            <a:r>
              <a:rPr lang="zh-CN" altLang="zh-CN" sz="2400" dirty="0"/>
              <a:t>个对象类别，提供超过</a:t>
            </a:r>
            <a:r>
              <a:rPr lang="en-US" altLang="zh-CN" sz="2400" dirty="0"/>
              <a:t>15W</a:t>
            </a:r>
            <a:r>
              <a:rPr lang="zh-CN" altLang="zh-CN" sz="2400" dirty="0"/>
              <a:t>个带</a:t>
            </a:r>
            <a:r>
              <a:rPr lang="zh-CN" altLang="en-US" sz="2400" dirty="0"/>
              <a:t>标签</a:t>
            </a:r>
            <a:r>
              <a:rPr lang="zh-CN" altLang="zh-CN" sz="2400" dirty="0"/>
              <a:t>的</a:t>
            </a:r>
            <a:r>
              <a:rPr lang="en-US" altLang="zh-CN" sz="2400" dirty="0"/>
              <a:t>(</a:t>
            </a:r>
            <a:r>
              <a:rPr lang="zh-CN" altLang="zh-CN" sz="2400" dirty="0"/>
              <a:t>人，对象</a:t>
            </a:r>
            <a:r>
              <a:rPr lang="en-US" altLang="zh-CN" sz="2400" dirty="0"/>
              <a:t>)</a:t>
            </a:r>
            <a:r>
              <a:rPr lang="zh-CN" altLang="zh-CN" sz="2400" dirty="0"/>
              <a:t>对。我们在两个基准上使用角色平均精度</a:t>
            </a:r>
            <a:r>
              <a:rPr lang="en-US" altLang="zh-CN" sz="2400" dirty="0"/>
              <a:t>(role </a:t>
            </a:r>
            <a:r>
              <a:rPr lang="en-US" altLang="zh-CN" sz="2400" dirty="0" err="1"/>
              <a:t>mAP</a:t>
            </a:r>
            <a:r>
              <a:rPr lang="en-US" altLang="zh-CN" sz="2400" dirty="0"/>
              <a:t>)</a:t>
            </a:r>
            <a:r>
              <a:rPr lang="zh-CN" altLang="en-US" sz="2400" dirty="0"/>
              <a:t>。</a:t>
            </a:r>
            <a:endParaRPr lang="zh-CN" altLang="zh-CN" sz="2400" dirty="0"/>
          </a:p>
        </p:txBody>
      </p:sp>
    </p:spTree>
    <p:extLst>
      <p:ext uri="{BB962C8B-B14F-4D97-AF65-F5344CB8AC3E}">
        <p14:creationId xmlns:p14="http://schemas.microsoft.com/office/powerpoint/2010/main" val="264148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7" name="矩形 26"/>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28" name="组合 27"/>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31" name="KSO_Shape"/>
          <p:cNvSpPr>
            <a:spLocks/>
          </p:cNvSpPr>
          <p:nvPr/>
        </p:nvSpPr>
        <p:spPr bwMode="auto">
          <a:xfrm>
            <a:off x="312745" y="247571"/>
            <a:ext cx="283218" cy="2160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6">
              <a:solidFill>
                <a:srgbClr val="1C666E"/>
              </a:solidFill>
              <a:ea typeface="宋体" panose="02010600030101010101" pitchFamily="2" charset="-122"/>
            </a:endParaRPr>
          </a:p>
        </p:txBody>
      </p:sp>
      <p:sp>
        <p:nvSpPr>
          <p:cNvPr id="46" name="TextBox 45"/>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3" name="图片 2">
            <a:extLst>
              <a:ext uri="{FF2B5EF4-FFF2-40B4-BE49-F238E27FC236}">
                <a16:creationId xmlns:a16="http://schemas.microsoft.com/office/drawing/2014/main" id="{73D609D1-2EC7-4133-B078-52B2088BC2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4" name="文本框 9">
            <a:extLst>
              <a:ext uri="{FF2B5EF4-FFF2-40B4-BE49-F238E27FC236}">
                <a16:creationId xmlns:a16="http://schemas.microsoft.com/office/drawing/2014/main" id="{C9A5FD75-6D53-4DDB-A103-712BC4F4E4FC}"/>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zh-CN" altLang="zh-CN" sz="1606" dirty="0">
                <a:solidFill>
                  <a:srgbClr val="2F5EB0"/>
                </a:solidFill>
                <a:latin typeface="微软雅黑" pitchFamily="34" charset="-122"/>
                <a:ea typeface="微软雅黑" pitchFamily="34" charset="-122"/>
              </a:rPr>
              <a:t>实验与评估</a:t>
            </a:r>
            <a:r>
              <a:rPr lang="en-US" altLang="zh-CN" sz="1606" dirty="0">
                <a:solidFill>
                  <a:srgbClr val="2F5EB0"/>
                </a:solidFill>
                <a:latin typeface="微软雅黑" pitchFamily="34" charset="-122"/>
                <a:ea typeface="微软雅黑" pitchFamily="34" charset="-122"/>
              </a:rPr>
              <a:t> </a:t>
            </a:r>
            <a:r>
              <a:rPr lang="zh-CN" altLang="en-US" sz="1606" dirty="0">
                <a:solidFill>
                  <a:srgbClr val="2F5EB0"/>
                </a:solidFill>
                <a:latin typeface="微软雅黑" pitchFamily="34" charset="-122"/>
                <a:ea typeface="微软雅黑" pitchFamily="34" charset="-122"/>
              </a:rPr>
              <a:t>整体性能</a:t>
            </a:r>
            <a:r>
              <a:rPr lang="en-US" altLang="zh-CN" sz="1606" dirty="0">
                <a:solidFill>
                  <a:srgbClr val="2F5EB0"/>
                </a:solidFill>
                <a:latin typeface="微软雅黑" pitchFamily="34" charset="-122"/>
                <a:ea typeface="微软雅黑" pitchFamily="34" charset="-122"/>
              </a:rPr>
              <a:t> </a:t>
            </a:r>
            <a:endParaRPr lang="zh-CN" altLang="en-US" sz="1606" dirty="0">
              <a:solidFill>
                <a:srgbClr val="2F5EB0"/>
              </a:solidFill>
              <a:latin typeface="微软雅黑" pitchFamily="34" charset="-122"/>
              <a:ea typeface="微软雅黑" pitchFamily="34" charset="-122"/>
            </a:endParaRPr>
          </a:p>
        </p:txBody>
      </p:sp>
      <p:pic>
        <p:nvPicPr>
          <p:cNvPr id="15" name="图片 14">
            <a:extLst>
              <a:ext uri="{FF2B5EF4-FFF2-40B4-BE49-F238E27FC236}">
                <a16:creationId xmlns:a16="http://schemas.microsoft.com/office/drawing/2014/main" id="{14D220F3-8621-495B-9875-49750D05E74E}"/>
              </a:ext>
            </a:extLst>
          </p:cNvPr>
          <p:cNvPicPr/>
          <p:nvPr/>
        </p:nvPicPr>
        <p:blipFill>
          <a:blip r:embed="rId4"/>
          <a:stretch>
            <a:fillRect/>
          </a:stretch>
        </p:blipFill>
        <p:spPr>
          <a:xfrm>
            <a:off x="725673" y="937954"/>
            <a:ext cx="4668554" cy="2411446"/>
          </a:xfrm>
          <a:prstGeom prst="rect">
            <a:avLst/>
          </a:prstGeom>
        </p:spPr>
      </p:pic>
      <p:pic>
        <p:nvPicPr>
          <p:cNvPr id="16" name="图片 15">
            <a:extLst>
              <a:ext uri="{FF2B5EF4-FFF2-40B4-BE49-F238E27FC236}">
                <a16:creationId xmlns:a16="http://schemas.microsoft.com/office/drawing/2014/main" id="{5108FDF4-C0C1-42D1-917B-51F21E83EC48}"/>
              </a:ext>
            </a:extLst>
          </p:cNvPr>
          <p:cNvPicPr/>
          <p:nvPr/>
        </p:nvPicPr>
        <p:blipFill>
          <a:blip r:embed="rId5"/>
          <a:stretch>
            <a:fillRect/>
          </a:stretch>
        </p:blipFill>
        <p:spPr>
          <a:xfrm>
            <a:off x="5616228" y="937954"/>
            <a:ext cx="5064388" cy="2349821"/>
          </a:xfrm>
          <a:prstGeom prst="rect">
            <a:avLst/>
          </a:prstGeom>
        </p:spPr>
      </p:pic>
      <p:sp>
        <p:nvSpPr>
          <p:cNvPr id="2" name="文本框 1">
            <a:extLst>
              <a:ext uri="{FF2B5EF4-FFF2-40B4-BE49-F238E27FC236}">
                <a16:creationId xmlns:a16="http://schemas.microsoft.com/office/drawing/2014/main" id="{3949081C-0191-4FAE-A7EA-B021571811A2}"/>
              </a:ext>
            </a:extLst>
          </p:cNvPr>
          <p:cNvSpPr txBox="1"/>
          <p:nvPr/>
        </p:nvSpPr>
        <p:spPr>
          <a:xfrm>
            <a:off x="930525" y="3555011"/>
            <a:ext cx="4685703" cy="353943"/>
          </a:xfrm>
          <a:prstGeom prst="rect">
            <a:avLst/>
          </a:prstGeom>
          <a:noFill/>
        </p:spPr>
        <p:txBody>
          <a:bodyPr wrap="square" rtlCol="0">
            <a:spAutoFit/>
          </a:bodyPr>
          <a:lstStyle/>
          <a:p>
            <a:r>
              <a:rPr lang="zh-CN" altLang="zh-CN" dirty="0"/>
              <a:t>表</a:t>
            </a:r>
            <a:r>
              <a:rPr lang="en-US" altLang="zh-CN" dirty="0"/>
              <a:t>1</a:t>
            </a:r>
            <a:r>
              <a:rPr lang="zh-CN" altLang="zh-CN" dirty="0"/>
              <a:t>：在</a:t>
            </a:r>
            <a:r>
              <a:rPr lang="en-US" altLang="zh-CN" dirty="0"/>
              <a:t>V-COCO</a:t>
            </a:r>
            <a:r>
              <a:rPr lang="zh-CN" altLang="zh-CN" dirty="0"/>
              <a:t>数据集上与最新技术的性能比较</a:t>
            </a:r>
            <a:endParaRPr lang="zh-CN" altLang="en-US" dirty="0"/>
          </a:p>
        </p:txBody>
      </p:sp>
      <p:sp>
        <p:nvSpPr>
          <p:cNvPr id="6" name="文本框 5">
            <a:extLst>
              <a:ext uri="{FF2B5EF4-FFF2-40B4-BE49-F238E27FC236}">
                <a16:creationId xmlns:a16="http://schemas.microsoft.com/office/drawing/2014/main" id="{4A33FD36-6392-4E18-A2C4-70D874CB4608}"/>
              </a:ext>
            </a:extLst>
          </p:cNvPr>
          <p:cNvSpPr txBox="1"/>
          <p:nvPr/>
        </p:nvSpPr>
        <p:spPr>
          <a:xfrm>
            <a:off x="6408316" y="3591263"/>
            <a:ext cx="3672408" cy="353943"/>
          </a:xfrm>
          <a:prstGeom prst="rect">
            <a:avLst/>
          </a:prstGeom>
          <a:noFill/>
        </p:spPr>
        <p:txBody>
          <a:bodyPr wrap="square" rtlCol="0">
            <a:spAutoFit/>
          </a:bodyPr>
          <a:lstStyle/>
          <a:p>
            <a:r>
              <a:rPr lang="zh-CN" altLang="zh-CN" dirty="0"/>
              <a:t>表</a:t>
            </a:r>
            <a:r>
              <a:rPr lang="en-US" altLang="zh-CN" dirty="0"/>
              <a:t>2:HICO-DET</a:t>
            </a:r>
            <a:r>
              <a:rPr lang="zh-CN" altLang="zh-CN" dirty="0"/>
              <a:t>测试集的结果</a:t>
            </a:r>
            <a:endParaRPr lang="zh-CN" altLang="en-US" dirty="0"/>
          </a:p>
        </p:txBody>
      </p:sp>
      <p:sp>
        <p:nvSpPr>
          <p:cNvPr id="7" name="文本框 6">
            <a:extLst>
              <a:ext uri="{FF2B5EF4-FFF2-40B4-BE49-F238E27FC236}">
                <a16:creationId xmlns:a16="http://schemas.microsoft.com/office/drawing/2014/main" id="{7580EB81-8BB0-4E2D-8EA6-0B8FA12FBEE8}"/>
              </a:ext>
            </a:extLst>
          </p:cNvPr>
          <p:cNvSpPr txBox="1"/>
          <p:nvPr/>
        </p:nvSpPr>
        <p:spPr>
          <a:xfrm>
            <a:off x="930525" y="4176191"/>
            <a:ext cx="9150199" cy="1585049"/>
          </a:xfrm>
          <a:prstGeom prst="rect">
            <a:avLst/>
          </a:prstGeom>
          <a:noFill/>
        </p:spPr>
        <p:txBody>
          <a:bodyPr wrap="square" rtlCol="0">
            <a:spAutoFit/>
          </a:bodyPr>
          <a:lstStyle/>
          <a:p>
            <a:r>
              <a:rPr lang="zh-CN" altLang="zh-CN" sz="2000" dirty="0"/>
              <a:t>首先，我们的</a:t>
            </a:r>
            <a:r>
              <a:rPr lang="en-US" altLang="zh-CN" sz="2000" dirty="0"/>
              <a:t>in-Graph-Net</a:t>
            </a:r>
            <a:r>
              <a:rPr lang="zh-CN" altLang="zh-CN" sz="2000" dirty="0"/>
              <a:t>在</a:t>
            </a:r>
            <a:r>
              <a:rPr lang="en-US" altLang="zh-CN" sz="2000" dirty="0"/>
              <a:t>V-COCO</a:t>
            </a:r>
            <a:r>
              <a:rPr lang="zh-CN" altLang="zh-CN" sz="2000" dirty="0"/>
              <a:t>上获得</a:t>
            </a:r>
            <a:r>
              <a:rPr lang="en-US" altLang="zh-CN" sz="2000" dirty="0"/>
              <a:t>48.9</a:t>
            </a:r>
            <a:r>
              <a:rPr lang="zh-CN" altLang="zh-CN" sz="2000" dirty="0"/>
              <a:t>，</a:t>
            </a:r>
            <a:r>
              <a:rPr lang="en-US" altLang="zh-CN" sz="2000" dirty="0" err="1"/>
              <a:t>mAP</a:t>
            </a:r>
            <a:r>
              <a:rPr lang="zh-CN" altLang="zh-CN" sz="2000" dirty="0"/>
              <a:t>在</a:t>
            </a:r>
            <a:r>
              <a:rPr lang="en-US" altLang="zh-CN" sz="2000" dirty="0"/>
              <a:t>HICO-DET</a:t>
            </a:r>
            <a:r>
              <a:rPr lang="zh-CN" altLang="zh-CN" sz="2000" dirty="0"/>
              <a:t>（默认全模式）下获得</a:t>
            </a:r>
            <a:r>
              <a:rPr lang="en-US" altLang="zh-CN" sz="2000" dirty="0"/>
              <a:t>17.72</a:t>
            </a:r>
            <a:r>
              <a:rPr lang="zh-CN" altLang="zh-CN" sz="2000" dirty="0"/>
              <a:t>，与基线相比分别获得</a:t>
            </a:r>
            <a:r>
              <a:rPr lang="en-US" altLang="zh-CN" sz="2000" dirty="0"/>
              <a:t>4.1</a:t>
            </a:r>
            <a:r>
              <a:rPr lang="zh-CN" altLang="zh-CN" sz="2000" dirty="0"/>
              <a:t>和</a:t>
            </a:r>
            <a:r>
              <a:rPr lang="en-US" altLang="zh-CN" sz="2000" dirty="0"/>
              <a:t>2.3</a:t>
            </a:r>
            <a:r>
              <a:rPr lang="zh-CN" altLang="zh-CN" sz="2000" dirty="0"/>
              <a:t>的绝对增益，相对提高了</a:t>
            </a:r>
            <a:r>
              <a:rPr lang="en-US" altLang="zh-CN" sz="2000" dirty="0"/>
              <a:t>9.4</a:t>
            </a:r>
            <a:r>
              <a:rPr lang="zh-CN" altLang="zh-CN" sz="2000" dirty="0"/>
              <a:t>％和</a:t>
            </a:r>
            <a:r>
              <a:rPr lang="en-US" altLang="zh-CN" sz="2000" dirty="0"/>
              <a:t>15</a:t>
            </a:r>
            <a:r>
              <a:rPr lang="zh-CN" altLang="zh-CN" sz="2000" dirty="0"/>
              <a:t>％。此外</a:t>
            </a:r>
            <a:r>
              <a:rPr lang="en-US" altLang="zh-CN" sz="2000" dirty="0"/>
              <a:t>,</a:t>
            </a:r>
            <a:r>
              <a:rPr lang="zh-CN" altLang="zh-CN" sz="2000" dirty="0"/>
              <a:t>尽管基于姿势的方法通常比无姿势方法执行得更好，但我们的无姿势方法以最佳性能胜过其他方法，从而验证了其在</a:t>
            </a:r>
            <a:r>
              <a:rPr lang="en-US" altLang="zh-CN" sz="2000" dirty="0"/>
              <a:t>HOI</a:t>
            </a:r>
            <a:r>
              <a:rPr lang="zh-CN" altLang="zh-CN" sz="2000" dirty="0"/>
              <a:t>检测任务中的功效。</a:t>
            </a:r>
          </a:p>
          <a:p>
            <a:endParaRPr lang="zh-CN" altLang="en-US" dirty="0"/>
          </a:p>
        </p:txBody>
      </p:sp>
    </p:spTree>
    <p:extLst>
      <p:ext uri="{BB962C8B-B14F-4D97-AF65-F5344CB8AC3E}">
        <p14:creationId xmlns:p14="http://schemas.microsoft.com/office/powerpoint/2010/main" val="105848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7" name="矩形 26"/>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28" name="组合 27"/>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31" name="KSO_Shape"/>
          <p:cNvSpPr>
            <a:spLocks/>
          </p:cNvSpPr>
          <p:nvPr/>
        </p:nvSpPr>
        <p:spPr bwMode="auto">
          <a:xfrm>
            <a:off x="312745" y="247571"/>
            <a:ext cx="283218" cy="2160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6">
              <a:solidFill>
                <a:srgbClr val="1C666E"/>
              </a:solidFill>
              <a:ea typeface="宋体" panose="02010600030101010101" pitchFamily="2" charset="-122"/>
            </a:endParaRPr>
          </a:p>
        </p:txBody>
      </p:sp>
      <p:sp>
        <p:nvSpPr>
          <p:cNvPr id="46" name="TextBox 45"/>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3" name="图片 2">
            <a:extLst>
              <a:ext uri="{FF2B5EF4-FFF2-40B4-BE49-F238E27FC236}">
                <a16:creationId xmlns:a16="http://schemas.microsoft.com/office/drawing/2014/main" id="{73D609D1-2EC7-4133-B078-52B2088BC2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4" name="文本框 9">
            <a:extLst>
              <a:ext uri="{FF2B5EF4-FFF2-40B4-BE49-F238E27FC236}">
                <a16:creationId xmlns:a16="http://schemas.microsoft.com/office/drawing/2014/main" id="{C9A5FD75-6D53-4DDB-A103-712BC4F4E4FC}"/>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zh-CN" altLang="zh-CN" sz="1606" dirty="0">
                <a:solidFill>
                  <a:srgbClr val="2F5EB0"/>
                </a:solidFill>
                <a:latin typeface="微软雅黑" pitchFamily="34" charset="-122"/>
                <a:ea typeface="微软雅黑" pitchFamily="34" charset="-122"/>
              </a:rPr>
              <a:t>实验与评估</a:t>
            </a:r>
            <a:r>
              <a:rPr lang="en-US" altLang="zh-CN" sz="1606" dirty="0">
                <a:solidFill>
                  <a:srgbClr val="2F5EB0"/>
                </a:solidFill>
                <a:latin typeface="微软雅黑" pitchFamily="34" charset="-122"/>
                <a:ea typeface="微软雅黑" pitchFamily="34" charset="-122"/>
              </a:rPr>
              <a:t> </a:t>
            </a:r>
            <a:r>
              <a:rPr lang="zh-CN" altLang="en-US" sz="1606" dirty="0">
                <a:solidFill>
                  <a:srgbClr val="2F5EB0"/>
                </a:solidFill>
                <a:latin typeface="微软雅黑" pitchFamily="34" charset="-122"/>
                <a:ea typeface="微软雅黑" pitchFamily="34" charset="-122"/>
              </a:rPr>
              <a:t>消融研究</a:t>
            </a:r>
            <a:r>
              <a:rPr lang="en-US" altLang="zh-CN" sz="1606" dirty="0">
                <a:solidFill>
                  <a:srgbClr val="2F5EB0"/>
                </a:solidFill>
                <a:latin typeface="微软雅黑" pitchFamily="34" charset="-122"/>
                <a:ea typeface="微软雅黑" pitchFamily="34" charset="-122"/>
              </a:rPr>
              <a:t> </a:t>
            </a:r>
            <a:endParaRPr lang="zh-CN" altLang="en-US" sz="1606" dirty="0">
              <a:solidFill>
                <a:srgbClr val="2F5EB0"/>
              </a:solidFill>
              <a:latin typeface="微软雅黑" pitchFamily="34" charset="-122"/>
              <a:ea typeface="微软雅黑" pitchFamily="34" charset="-122"/>
            </a:endParaRPr>
          </a:p>
        </p:txBody>
      </p:sp>
      <p:pic>
        <p:nvPicPr>
          <p:cNvPr id="19" name="图片 18">
            <a:extLst>
              <a:ext uri="{FF2B5EF4-FFF2-40B4-BE49-F238E27FC236}">
                <a16:creationId xmlns:a16="http://schemas.microsoft.com/office/drawing/2014/main" id="{B127DDFF-86A3-4184-8FC2-24813B6C9E0E}"/>
              </a:ext>
            </a:extLst>
          </p:cNvPr>
          <p:cNvPicPr/>
          <p:nvPr/>
        </p:nvPicPr>
        <p:blipFill>
          <a:blip r:embed="rId4"/>
          <a:stretch>
            <a:fillRect/>
          </a:stretch>
        </p:blipFill>
        <p:spPr>
          <a:xfrm>
            <a:off x="794476" y="850357"/>
            <a:ext cx="9214240" cy="2173705"/>
          </a:xfrm>
          <a:prstGeom prst="rect">
            <a:avLst/>
          </a:prstGeom>
        </p:spPr>
      </p:pic>
      <p:sp>
        <p:nvSpPr>
          <p:cNvPr id="5" name="文本框 4">
            <a:extLst>
              <a:ext uri="{FF2B5EF4-FFF2-40B4-BE49-F238E27FC236}">
                <a16:creationId xmlns:a16="http://schemas.microsoft.com/office/drawing/2014/main" id="{FDDFFB5B-5417-40A5-BF31-5CBCE84615A7}"/>
              </a:ext>
            </a:extLst>
          </p:cNvPr>
          <p:cNvSpPr txBox="1"/>
          <p:nvPr/>
        </p:nvSpPr>
        <p:spPr>
          <a:xfrm>
            <a:off x="3709408" y="3279141"/>
            <a:ext cx="3384376" cy="353943"/>
          </a:xfrm>
          <a:prstGeom prst="rect">
            <a:avLst/>
          </a:prstGeom>
          <a:noFill/>
        </p:spPr>
        <p:txBody>
          <a:bodyPr wrap="square" rtlCol="0">
            <a:spAutoFit/>
          </a:bodyPr>
          <a:lstStyle/>
          <a:p>
            <a:r>
              <a:rPr lang="zh-CN" altLang="zh-CN" dirty="0"/>
              <a:t>表</a:t>
            </a:r>
            <a:r>
              <a:rPr lang="en-US" altLang="zh-CN" dirty="0"/>
              <a:t>4:</a:t>
            </a:r>
            <a:r>
              <a:rPr lang="zh-CN" altLang="zh-CN" dirty="0"/>
              <a:t>采用不同</a:t>
            </a:r>
            <a:r>
              <a:rPr lang="en-US" altLang="zh-CN" dirty="0"/>
              <a:t>in-Graph</a:t>
            </a:r>
            <a:r>
              <a:rPr lang="zh-CN" altLang="zh-CN" dirty="0"/>
              <a:t>模型的影响</a:t>
            </a:r>
            <a:endParaRPr lang="zh-CN" altLang="en-US" dirty="0"/>
          </a:p>
        </p:txBody>
      </p:sp>
      <p:sp>
        <p:nvSpPr>
          <p:cNvPr id="8" name="文本框 7">
            <a:extLst>
              <a:ext uri="{FF2B5EF4-FFF2-40B4-BE49-F238E27FC236}">
                <a16:creationId xmlns:a16="http://schemas.microsoft.com/office/drawing/2014/main" id="{A0749F4F-17F1-41EC-B216-BDD3E1669C99}"/>
              </a:ext>
            </a:extLst>
          </p:cNvPr>
          <p:cNvSpPr txBox="1"/>
          <p:nvPr/>
        </p:nvSpPr>
        <p:spPr>
          <a:xfrm>
            <a:off x="922850" y="4225442"/>
            <a:ext cx="9286248" cy="707886"/>
          </a:xfrm>
          <a:prstGeom prst="rect">
            <a:avLst/>
          </a:prstGeom>
          <a:noFill/>
        </p:spPr>
        <p:txBody>
          <a:bodyPr wrap="square" rtlCol="0">
            <a:spAutoFit/>
          </a:bodyPr>
          <a:lstStyle/>
          <a:p>
            <a:r>
              <a:rPr lang="zh-CN" altLang="zh-CN" sz="2000" dirty="0"/>
              <a:t>场景范围内的</a:t>
            </a:r>
            <a:r>
              <a:rPr lang="en-US" altLang="zh-CN" sz="2000" dirty="0"/>
              <a:t>in-Graph</a:t>
            </a:r>
            <a:r>
              <a:rPr lang="zh-CN" altLang="zh-CN" sz="2000" dirty="0"/>
              <a:t>更擅长于建模与环境密切相关的交互，而实例范围内的</a:t>
            </a:r>
            <a:r>
              <a:rPr lang="en-US" altLang="zh-CN" sz="2000" dirty="0"/>
              <a:t>in-Graph</a:t>
            </a:r>
            <a:r>
              <a:rPr lang="zh-CN" altLang="zh-CN" sz="2000" dirty="0"/>
              <a:t>在描述与人体姿势密切相关的交互时表现更好。</a:t>
            </a:r>
          </a:p>
        </p:txBody>
      </p:sp>
    </p:spTree>
    <p:extLst>
      <p:ext uri="{BB962C8B-B14F-4D97-AF65-F5344CB8AC3E}">
        <p14:creationId xmlns:p14="http://schemas.microsoft.com/office/powerpoint/2010/main" val="225167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7" name="矩形 26"/>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28" name="组合 27"/>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31" name="KSO_Shape"/>
          <p:cNvSpPr>
            <a:spLocks/>
          </p:cNvSpPr>
          <p:nvPr/>
        </p:nvSpPr>
        <p:spPr bwMode="auto">
          <a:xfrm>
            <a:off x="312745" y="247571"/>
            <a:ext cx="283218" cy="2160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6">
              <a:solidFill>
                <a:srgbClr val="1C666E"/>
              </a:solidFill>
              <a:ea typeface="宋体" panose="02010600030101010101" pitchFamily="2" charset="-122"/>
            </a:endParaRPr>
          </a:p>
        </p:txBody>
      </p:sp>
      <p:sp>
        <p:nvSpPr>
          <p:cNvPr id="46" name="TextBox 45"/>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3" name="图片 2">
            <a:extLst>
              <a:ext uri="{FF2B5EF4-FFF2-40B4-BE49-F238E27FC236}">
                <a16:creationId xmlns:a16="http://schemas.microsoft.com/office/drawing/2014/main" id="{73D609D1-2EC7-4133-B078-52B2088BC2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4" name="文本框 9">
            <a:extLst>
              <a:ext uri="{FF2B5EF4-FFF2-40B4-BE49-F238E27FC236}">
                <a16:creationId xmlns:a16="http://schemas.microsoft.com/office/drawing/2014/main" id="{C9A5FD75-6D53-4DDB-A103-712BC4F4E4FC}"/>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zh-CN" altLang="zh-CN" sz="1606" dirty="0">
                <a:solidFill>
                  <a:srgbClr val="2F5EB0"/>
                </a:solidFill>
                <a:latin typeface="微软雅黑" pitchFamily="34" charset="-122"/>
                <a:ea typeface="微软雅黑" pitchFamily="34" charset="-122"/>
              </a:rPr>
              <a:t>实验与评估</a:t>
            </a:r>
            <a:r>
              <a:rPr lang="en-US" altLang="zh-CN" sz="1606" dirty="0">
                <a:solidFill>
                  <a:srgbClr val="2F5EB0"/>
                </a:solidFill>
                <a:latin typeface="微软雅黑" pitchFamily="34" charset="-122"/>
                <a:ea typeface="微软雅黑" pitchFamily="34" charset="-122"/>
              </a:rPr>
              <a:t> </a:t>
            </a:r>
            <a:r>
              <a:rPr lang="zh-CN" altLang="en-US" sz="1606" dirty="0">
                <a:solidFill>
                  <a:srgbClr val="2F5EB0"/>
                </a:solidFill>
                <a:latin typeface="微软雅黑" pitchFamily="34" charset="-122"/>
                <a:ea typeface="微软雅黑" pitchFamily="34" charset="-122"/>
              </a:rPr>
              <a:t>消融研究</a:t>
            </a:r>
            <a:r>
              <a:rPr lang="en-US" altLang="zh-CN" sz="1606" dirty="0">
                <a:solidFill>
                  <a:srgbClr val="2F5EB0"/>
                </a:solidFill>
                <a:latin typeface="微软雅黑" pitchFamily="34" charset="-122"/>
                <a:ea typeface="微软雅黑" pitchFamily="34" charset="-122"/>
              </a:rPr>
              <a:t> </a:t>
            </a:r>
            <a:endParaRPr lang="zh-CN" altLang="en-US" sz="1606" dirty="0">
              <a:solidFill>
                <a:srgbClr val="2F5EB0"/>
              </a:solidFill>
              <a:latin typeface="微软雅黑" pitchFamily="34" charset="-122"/>
              <a:ea typeface="微软雅黑" pitchFamily="34" charset="-122"/>
            </a:endParaRPr>
          </a:p>
        </p:txBody>
      </p:sp>
      <p:pic>
        <p:nvPicPr>
          <p:cNvPr id="17" name="图片 16">
            <a:extLst>
              <a:ext uri="{FF2B5EF4-FFF2-40B4-BE49-F238E27FC236}">
                <a16:creationId xmlns:a16="http://schemas.microsoft.com/office/drawing/2014/main" id="{F65B0E40-3282-44B5-8F41-376B153FE609}"/>
              </a:ext>
            </a:extLst>
          </p:cNvPr>
          <p:cNvPicPr/>
          <p:nvPr/>
        </p:nvPicPr>
        <p:blipFill>
          <a:blip r:embed="rId4"/>
          <a:stretch>
            <a:fillRect/>
          </a:stretch>
        </p:blipFill>
        <p:spPr>
          <a:xfrm>
            <a:off x="595963" y="776695"/>
            <a:ext cx="9790620" cy="3255480"/>
          </a:xfrm>
          <a:prstGeom prst="rect">
            <a:avLst/>
          </a:prstGeom>
        </p:spPr>
      </p:pic>
      <p:sp>
        <p:nvSpPr>
          <p:cNvPr id="2" name="文本框 1">
            <a:extLst>
              <a:ext uri="{FF2B5EF4-FFF2-40B4-BE49-F238E27FC236}">
                <a16:creationId xmlns:a16="http://schemas.microsoft.com/office/drawing/2014/main" id="{EBBEAA9E-4B81-4972-8643-FED271F78B97}"/>
              </a:ext>
            </a:extLst>
          </p:cNvPr>
          <p:cNvSpPr txBox="1"/>
          <p:nvPr/>
        </p:nvSpPr>
        <p:spPr>
          <a:xfrm>
            <a:off x="1583780" y="4248199"/>
            <a:ext cx="7704856" cy="1738938"/>
          </a:xfrm>
          <a:prstGeom prst="rect">
            <a:avLst/>
          </a:prstGeom>
          <a:noFill/>
        </p:spPr>
        <p:txBody>
          <a:bodyPr wrap="square" rtlCol="0">
            <a:spAutoFit/>
          </a:bodyPr>
          <a:lstStyle/>
          <a:p>
            <a:r>
              <a:rPr lang="zh-CN" altLang="zh-CN" sz="1800" dirty="0"/>
              <a:t>图</a:t>
            </a:r>
            <a:r>
              <a:rPr lang="en-US" altLang="zh-CN" sz="1800" dirty="0"/>
              <a:t>5</a:t>
            </a:r>
            <a:r>
              <a:rPr lang="zh-CN" altLang="zh-CN" sz="1800" dirty="0"/>
              <a:t>：</a:t>
            </a:r>
            <a:r>
              <a:rPr lang="en-US" altLang="zh-CN" sz="1800" dirty="0"/>
              <a:t>HOI</a:t>
            </a:r>
            <a:r>
              <a:rPr lang="zh-CN" altLang="zh-CN" sz="1800" dirty="0"/>
              <a:t>检测的可视化。第一和第二行显示了与</a:t>
            </a:r>
            <a:r>
              <a:rPr lang="en-US" altLang="zh-CN" sz="1800" dirty="0"/>
              <a:t>V-COCO</a:t>
            </a:r>
            <a:r>
              <a:rPr lang="zh-CN" altLang="zh-CN" sz="1800" dirty="0"/>
              <a:t>上的基线相比的结果。每个子图显示一个检测到的（人，动词，宾语）三元组，以便于观察。下面的文本表示（动词，宾语）元组，而两个数字依次表示通过基线和我们的方法预测的分数。最后一行显示多个人与我们的方法同时检测到的各种对象进行交互。</a:t>
            </a:r>
          </a:p>
          <a:p>
            <a:endParaRPr lang="zh-CN" altLang="en-US" dirty="0"/>
          </a:p>
        </p:txBody>
      </p:sp>
    </p:spTree>
    <p:extLst>
      <p:ext uri="{BB962C8B-B14F-4D97-AF65-F5344CB8AC3E}">
        <p14:creationId xmlns:p14="http://schemas.microsoft.com/office/powerpoint/2010/main" val="236257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4" name="Freeform 5"/>
          <p:cNvSpPr>
            <a:spLocks/>
          </p:cNvSpPr>
          <p:nvPr/>
        </p:nvSpPr>
        <p:spPr bwMode="auto">
          <a:xfrm>
            <a:off x="4263712" y="-93100"/>
            <a:ext cx="2992207" cy="1360484"/>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p:spPr>
        <p:txBody>
          <a:bodyPr vert="horz" wrap="square" lIns="86381" tIns="43191" rIns="86381" bIns="43191" numCol="1" anchor="t" anchorCtr="0" compatLnSpc="1">
            <a:prstTxWarp prst="textNoShape">
              <a:avLst/>
            </a:prstTxWarp>
          </a:bodyPr>
          <a:lstStyle/>
          <a:p>
            <a:endParaRPr lang="zh-CN" altLang="en-US" sz="1606"/>
          </a:p>
        </p:txBody>
      </p:sp>
      <p:sp>
        <p:nvSpPr>
          <p:cNvPr id="15" name="TextBox 59"/>
          <p:cNvSpPr txBox="1">
            <a:spLocks noChangeArrowheads="1"/>
          </p:cNvSpPr>
          <p:nvPr/>
        </p:nvSpPr>
        <p:spPr bwMode="auto">
          <a:xfrm>
            <a:off x="4195687" y="398539"/>
            <a:ext cx="3129114" cy="1376211"/>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863812">
              <a:lnSpc>
                <a:spcPct val="120000"/>
              </a:lnSpc>
              <a:defRPr/>
            </a:pPr>
            <a:r>
              <a:rPr lang="zh-CN" altLang="zh-CN" sz="4535" b="1" kern="0" dirty="0">
                <a:solidFill>
                  <a:schemeClr val="bg1"/>
                </a:solidFill>
                <a:latin typeface="微软雅黑" pitchFamily="34" charset="-122"/>
                <a:ea typeface="微软雅黑" pitchFamily="34" charset="-122"/>
              </a:rPr>
              <a:t>结论</a:t>
            </a:r>
            <a:r>
              <a:rPr lang="zh-CN" altLang="en-US" sz="3779" b="1" kern="0" dirty="0">
                <a:solidFill>
                  <a:schemeClr val="bg1"/>
                </a:solidFill>
                <a:latin typeface="微软雅黑" pitchFamily="34" charset="-122"/>
                <a:ea typeface="微软雅黑" pitchFamily="34" charset="-122"/>
              </a:rPr>
              <a:t> </a:t>
            </a:r>
            <a:endParaRPr lang="en-US" altLang="zh-CN" sz="3779" b="1" kern="0" dirty="0">
              <a:solidFill>
                <a:schemeClr val="bg1"/>
              </a:solidFill>
              <a:latin typeface="微软雅黑" pitchFamily="34" charset="-122"/>
              <a:ea typeface="微软雅黑" pitchFamily="34" charset="-122"/>
            </a:endParaRPr>
          </a:p>
          <a:p>
            <a:pPr algn="ctr" defTabSz="863812">
              <a:lnSpc>
                <a:spcPct val="120000"/>
              </a:lnSpc>
              <a:defRPr/>
            </a:pPr>
            <a:r>
              <a:rPr lang="en-US" altLang="zh-CN" sz="2645" b="1" dirty="0">
                <a:solidFill>
                  <a:srgbClr val="2F5EB0"/>
                </a:solidFill>
              </a:rPr>
              <a:t>conclusion</a:t>
            </a:r>
            <a:endParaRPr lang="en-US" altLang="ko-KR" sz="2645" kern="0" dirty="0">
              <a:solidFill>
                <a:srgbClr val="2F5EB0"/>
              </a:solidFill>
              <a:latin typeface="微软雅黑" pitchFamily="34" charset="-122"/>
              <a:ea typeface="微软雅黑" pitchFamily="34" charset="-122"/>
            </a:endParaRPr>
          </a:p>
        </p:txBody>
      </p:sp>
      <p:sp>
        <p:nvSpPr>
          <p:cNvPr id="16" name="文本框 1"/>
          <p:cNvSpPr txBox="1"/>
          <p:nvPr/>
        </p:nvSpPr>
        <p:spPr>
          <a:xfrm>
            <a:off x="575668" y="1864710"/>
            <a:ext cx="9742199" cy="3416320"/>
          </a:xfrm>
          <a:prstGeom prst="rect">
            <a:avLst/>
          </a:prstGeom>
          <a:noFill/>
        </p:spPr>
        <p:txBody>
          <a:bodyPr wrap="square" rtlCol="0">
            <a:spAutoFit/>
          </a:bodyPr>
          <a:lstStyle/>
          <a:p>
            <a:r>
              <a:rPr lang="zh-CN" altLang="zh-CN" sz="2400" dirty="0"/>
              <a:t>在本文中，我们提出了一种基于图的模型来解决现有</a:t>
            </a:r>
            <a:r>
              <a:rPr lang="en-US" altLang="zh-CN" sz="2400" dirty="0"/>
              <a:t>HOI</a:t>
            </a:r>
            <a:r>
              <a:rPr lang="zh-CN" altLang="zh-CN" sz="2400" dirty="0"/>
              <a:t>检测方法中缺乏交互式推理的问题。除了卷积之外，我们提出的</a:t>
            </a:r>
            <a:r>
              <a:rPr lang="en-US" altLang="zh-CN" sz="2400" dirty="0"/>
              <a:t>in-Graph</a:t>
            </a:r>
            <a:r>
              <a:rPr lang="zh-CN" altLang="zh-CN" sz="2400" dirty="0"/>
              <a:t>模型通过三个过程（项目功能，消息传递过程和更新功能）有效地解释了视觉目标之间的交互语义。我们在多流框架中进一步构造了一个在</a:t>
            </a:r>
            <a:r>
              <a:rPr lang="en-US" altLang="zh-CN" sz="2400" dirty="0"/>
              <a:t>in-</a:t>
            </a:r>
            <a:r>
              <a:rPr lang="en-US" altLang="zh-CN" sz="2400" dirty="0" err="1"/>
              <a:t>GraphNet</a:t>
            </a:r>
            <a:r>
              <a:rPr lang="zh-CN" altLang="zh-CN" sz="2400" dirty="0"/>
              <a:t>中组装两级</a:t>
            </a:r>
            <a:r>
              <a:rPr lang="zh-CN" altLang="en-US" sz="2400" dirty="0"/>
              <a:t>的</a:t>
            </a:r>
            <a:r>
              <a:rPr lang="zh-CN" altLang="zh-CN" sz="2400" dirty="0"/>
              <a:t>图模型，以解析场景范围的交互式语义和实例范围的交互式语义以推断</a:t>
            </a:r>
            <a:r>
              <a:rPr lang="en-US" altLang="zh-CN" sz="2400" dirty="0"/>
              <a:t>HOI</a:t>
            </a:r>
            <a:r>
              <a:rPr lang="zh-CN" altLang="zh-CN" sz="2400" dirty="0"/>
              <a:t>。</a:t>
            </a:r>
            <a:r>
              <a:rPr lang="en-US" altLang="zh-CN" sz="2400" dirty="0"/>
              <a:t>in-</a:t>
            </a:r>
            <a:r>
              <a:rPr lang="en-US" altLang="zh-CN" sz="2400" dirty="0" err="1"/>
              <a:t>GraphNet</a:t>
            </a:r>
            <a:r>
              <a:rPr lang="zh-CN" altLang="zh-CN" sz="2400" dirty="0"/>
              <a:t>内没有昂贵的人体姿势和端到端可训练的东西。已经进行了广泛的实验，以在两个公开</a:t>
            </a:r>
            <a:r>
              <a:rPr lang="zh-CN" altLang="en-US" sz="2400" dirty="0"/>
              <a:t>数据集</a:t>
            </a:r>
            <a:r>
              <a:rPr lang="zh-CN" altLang="zh-CN" sz="2400" dirty="0"/>
              <a:t>（包括</a:t>
            </a:r>
            <a:r>
              <a:rPr lang="en-US" altLang="zh-CN" sz="2400" dirty="0"/>
              <a:t>V-COCO</a:t>
            </a:r>
            <a:r>
              <a:rPr lang="zh-CN" altLang="zh-CN" sz="2400" dirty="0"/>
              <a:t>和</a:t>
            </a:r>
            <a:r>
              <a:rPr lang="en-US" altLang="zh-CN" sz="2400" dirty="0"/>
              <a:t>HICO-DET</a:t>
            </a:r>
            <a:r>
              <a:rPr lang="zh-CN" altLang="zh-CN" sz="2400" dirty="0"/>
              <a:t>）上评估我们的方法。我们的方法优于现有的无人姿势和基于人姿势的方法，从而验证了其在检测</a:t>
            </a:r>
            <a:r>
              <a:rPr lang="en-US" altLang="zh-CN" sz="2400" dirty="0"/>
              <a:t>HOI</a:t>
            </a:r>
            <a:r>
              <a:rPr lang="zh-CN" altLang="zh-CN" sz="2400" dirty="0"/>
              <a:t>方面的功效。</a:t>
            </a:r>
          </a:p>
        </p:txBody>
      </p:sp>
      <p:sp>
        <p:nvSpPr>
          <p:cNvPr id="19" name="TextBox 18"/>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2" name="图片 1">
            <a:extLst>
              <a:ext uri="{FF2B5EF4-FFF2-40B4-BE49-F238E27FC236}">
                <a16:creationId xmlns:a16="http://schemas.microsoft.com/office/drawing/2014/main" id="{B4C0A4F8-CBF2-4E20-AF1A-E6087E5887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Tree>
    <p:extLst>
      <p:ext uri="{BB962C8B-B14F-4D97-AF65-F5344CB8AC3E}">
        <p14:creationId xmlns:p14="http://schemas.microsoft.com/office/powerpoint/2010/main" val="6136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 y="4272795"/>
            <a:ext cx="3809356" cy="2076844"/>
            <a:chOff x="5917425" y="3435846"/>
            <a:chExt cx="3226575" cy="1707654"/>
          </a:xfrm>
        </p:grpSpPr>
        <p:pic>
          <p:nvPicPr>
            <p:cNvPr id="3"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a:off x="7478836" y="4235929"/>
            <a:ext cx="4063467" cy="2150575"/>
            <a:chOff x="5917425" y="3435846"/>
            <a:chExt cx="3226575" cy="1707654"/>
          </a:xfrm>
        </p:grpSpPr>
        <p:pic>
          <p:nvPicPr>
            <p:cNvPr id="13"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矩形 15"/>
          <p:cNvSpPr/>
          <p:nvPr/>
        </p:nvSpPr>
        <p:spPr>
          <a:xfrm>
            <a:off x="2359033" y="1947626"/>
            <a:ext cx="9183270" cy="2288303"/>
          </a:xfrm>
          <a:prstGeom prst="rect">
            <a:avLst/>
          </a:prstGeom>
          <a:solidFill>
            <a:schemeClr val="bg1">
              <a:lumMod val="50000"/>
              <a:alpha val="1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7" name="TextBox 7"/>
          <p:cNvSpPr>
            <a:spLocks noChangeArrowheads="1"/>
          </p:cNvSpPr>
          <p:nvPr/>
        </p:nvSpPr>
        <p:spPr bwMode="auto">
          <a:xfrm>
            <a:off x="3030282" y="2612030"/>
            <a:ext cx="7840772" cy="95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6235" b="1" dirty="0">
                <a:solidFill>
                  <a:srgbClr val="2F5EB0"/>
                </a:solidFill>
                <a:latin typeface="微软雅黑" pitchFamily="34" charset="-122"/>
                <a:ea typeface="微软雅黑" pitchFamily="34" charset="-122"/>
                <a:sym typeface="微软雅黑" pitchFamily="34" charset="-122"/>
              </a:rPr>
              <a:t>非常感谢您的聆听</a:t>
            </a:r>
          </a:p>
        </p:txBody>
      </p:sp>
      <p:sp>
        <p:nvSpPr>
          <p:cNvPr id="19" name="矩形 18"/>
          <p:cNvSpPr/>
          <p:nvPr/>
        </p:nvSpPr>
        <p:spPr>
          <a:xfrm>
            <a:off x="1" y="6369201"/>
            <a:ext cx="11520488" cy="110179"/>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pic>
        <p:nvPicPr>
          <p:cNvPr id="5" name="图片 4">
            <a:extLst>
              <a:ext uri="{FF2B5EF4-FFF2-40B4-BE49-F238E27FC236}">
                <a16:creationId xmlns:a16="http://schemas.microsoft.com/office/drawing/2014/main" id="{60CAC9B0-7B22-4729-9B60-DB8233E427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1652" y="125642"/>
            <a:ext cx="2206708" cy="651600"/>
          </a:xfrm>
          <a:prstGeom prst="rect">
            <a:avLst/>
          </a:prstGeom>
        </p:spPr>
      </p:pic>
    </p:spTree>
    <p:extLst>
      <p:ext uri="{BB962C8B-B14F-4D97-AF65-F5344CB8AC3E}">
        <p14:creationId xmlns:p14="http://schemas.microsoft.com/office/powerpoint/2010/main" val="6299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a:spLocks/>
          </p:cNvSpPr>
          <p:nvPr/>
        </p:nvSpPr>
        <p:spPr bwMode="auto">
          <a:xfrm>
            <a:off x="4263712" y="-25075"/>
            <a:ext cx="2992207" cy="1266591"/>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p:spPr>
        <p:txBody>
          <a:bodyPr vert="horz" wrap="square" lIns="86381" tIns="43191" rIns="86381" bIns="43191" numCol="1" anchor="t" anchorCtr="0" compatLnSpc="1">
            <a:prstTxWarp prst="textNoShape">
              <a:avLst/>
            </a:prstTxWarp>
          </a:bodyPr>
          <a:lstStyle/>
          <a:p>
            <a:endParaRPr lang="zh-CN" altLang="en-US" sz="1606"/>
          </a:p>
        </p:txBody>
      </p:sp>
      <p:sp>
        <p:nvSpPr>
          <p:cNvPr id="67" name="TextBox 59"/>
          <p:cNvSpPr txBox="1">
            <a:spLocks noChangeArrowheads="1"/>
          </p:cNvSpPr>
          <p:nvPr/>
        </p:nvSpPr>
        <p:spPr bwMode="auto">
          <a:xfrm>
            <a:off x="4195687" y="398539"/>
            <a:ext cx="3129114" cy="1376915"/>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863812">
              <a:lnSpc>
                <a:spcPct val="120000"/>
              </a:lnSpc>
              <a:defRPr/>
            </a:pPr>
            <a:r>
              <a:rPr lang="zh-CN" altLang="en-US" sz="4535" b="1" kern="0" dirty="0">
                <a:solidFill>
                  <a:schemeClr val="bg1"/>
                </a:solidFill>
                <a:latin typeface="微软雅黑" pitchFamily="34" charset="-122"/>
                <a:ea typeface="微软雅黑" pitchFamily="34" charset="-122"/>
              </a:rPr>
              <a:t>目录</a:t>
            </a:r>
            <a:r>
              <a:rPr lang="zh-CN" altLang="en-US" sz="3779" b="1" kern="0" dirty="0">
                <a:solidFill>
                  <a:schemeClr val="bg1"/>
                </a:solidFill>
                <a:latin typeface="微软雅黑" pitchFamily="34" charset="-122"/>
                <a:ea typeface="微软雅黑" pitchFamily="34" charset="-122"/>
              </a:rPr>
              <a:t> </a:t>
            </a:r>
            <a:endParaRPr lang="en-US" altLang="zh-CN" sz="3779" b="1" kern="0" dirty="0">
              <a:solidFill>
                <a:schemeClr val="bg1"/>
              </a:solidFill>
              <a:latin typeface="微软雅黑" pitchFamily="34" charset="-122"/>
              <a:ea typeface="微软雅黑" pitchFamily="34" charset="-122"/>
            </a:endParaRPr>
          </a:p>
          <a:p>
            <a:pPr algn="ctr" defTabSz="863812">
              <a:lnSpc>
                <a:spcPct val="120000"/>
              </a:lnSpc>
              <a:defRPr/>
            </a:pPr>
            <a:r>
              <a:rPr lang="en-US" altLang="zh-CN" sz="2645" kern="0" dirty="0">
                <a:solidFill>
                  <a:srgbClr val="2F5EB0"/>
                </a:solidFill>
                <a:latin typeface="微软雅黑" pitchFamily="34" charset="-122"/>
                <a:ea typeface="微软雅黑" pitchFamily="34" charset="-122"/>
              </a:rPr>
              <a:t>Contents</a:t>
            </a:r>
            <a:endParaRPr lang="en-US" altLang="ko-KR" sz="2645" kern="0" dirty="0">
              <a:solidFill>
                <a:srgbClr val="2F5EB0"/>
              </a:solidFill>
              <a:latin typeface="微软雅黑" pitchFamily="34" charset="-122"/>
              <a:ea typeface="微软雅黑" pitchFamily="34" charset="-122"/>
            </a:endParaRPr>
          </a:p>
        </p:txBody>
      </p:sp>
      <p:sp>
        <p:nvSpPr>
          <p:cNvPr id="69" name="Freeform 5"/>
          <p:cNvSpPr>
            <a:spLocks/>
          </p:cNvSpPr>
          <p:nvPr/>
        </p:nvSpPr>
        <p:spPr bwMode="auto">
          <a:xfrm>
            <a:off x="1884672" y="2711125"/>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p:spPr>
        <p:txBody>
          <a:bodyPr vert="horz" wrap="square" lIns="86381" tIns="43191" rIns="86381" bIns="43191" numCol="1" anchor="t" anchorCtr="0" compatLnSpc="1">
            <a:prstTxWarp prst="textNoShape">
              <a:avLst/>
            </a:prstTxWarp>
          </a:bodyPr>
          <a:lstStyle/>
          <a:p>
            <a:endParaRPr lang="zh-CN" altLang="en-US" sz="1606">
              <a:solidFill>
                <a:srgbClr val="3CCCC7"/>
              </a:solidFill>
            </a:endParaRPr>
          </a:p>
        </p:txBody>
      </p:sp>
      <p:sp>
        <p:nvSpPr>
          <p:cNvPr id="70" name="文本框 9"/>
          <p:cNvSpPr txBox="1"/>
          <p:nvPr/>
        </p:nvSpPr>
        <p:spPr>
          <a:xfrm>
            <a:off x="1462538" y="3861913"/>
            <a:ext cx="1986691" cy="356139"/>
          </a:xfrm>
          <a:prstGeom prst="rect">
            <a:avLst/>
          </a:prstGeom>
          <a:noFill/>
        </p:spPr>
        <p:txBody>
          <a:bodyPr wrap="square" lIns="64786" tIns="32393" rIns="64786" bIns="32393" rtlCol="0">
            <a:spAutoFit/>
          </a:bodyPr>
          <a:lstStyle/>
          <a:p>
            <a:pPr marL="0" lvl="1" algn="ctr"/>
            <a:r>
              <a:rPr lang="zh-CN" altLang="zh-CN" sz="1889" b="1" dirty="0">
                <a:solidFill>
                  <a:srgbClr val="2F5EB0"/>
                </a:solidFill>
                <a:latin typeface="微软雅黑" pitchFamily="34" charset="-122"/>
                <a:ea typeface="微软雅黑" pitchFamily="34" charset="-122"/>
              </a:rPr>
              <a:t>引言</a:t>
            </a:r>
            <a:endParaRPr lang="zh-CN" altLang="en-US" sz="1889" b="1" dirty="0">
              <a:solidFill>
                <a:srgbClr val="2F5EB0"/>
              </a:solidFill>
              <a:latin typeface="微软雅黑" pitchFamily="34" charset="-122"/>
              <a:ea typeface="微软雅黑" pitchFamily="34" charset="-122"/>
            </a:endParaRPr>
          </a:p>
        </p:txBody>
      </p:sp>
      <p:sp>
        <p:nvSpPr>
          <p:cNvPr id="72" name="Freeform 5"/>
          <p:cNvSpPr>
            <a:spLocks/>
          </p:cNvSpPr>
          <p:nvPr/>
        </p:nvSpPr>
        <p:spPr bwMode="auto">
          <a:xfrm>
            <a:off x="4179092" y="2711063"/>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p:spPr>
        <p:txBody>
          <a:bodyPr vert="horz" wrap="square" lIns="86381" tIns="43191" rIns="86381" bIns="43191" numCol="1" anchor="t" anchorCtr="0" compatLnSpc="1">
            <a:prstTxWarp prst="textNoShape">
              <a:avLst/>
            </a:prstTxWarp>
          </a:bodyPr>
          <a:lstStyle/>
          <a:p>
            <a:endParaRPr lang="zh-CN" altLang="en-US" sz="1606"/>
          </a:p>
        </p:txBody>
      </p:sp>
      <p:sp>
        <p:nvSpPr>
          <p:cNvPr id="73" name="Freeform 5"/>
          <p:cNvSpPr>
            <a:spLocks/>
          </p:cNvSpPr>
          <p:nvPr/>
        </p:nvSpPr>
        <p:spPr bwMode="auto">
          <a:xfrm>
            <a:off x="6433472" y="2717722"/>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p:spPr>
        <p:txBody>
          <a:bodyPr vert="horz" wrap="square" lIns="86381" tIns="43191" rIns="86381" bIns="43191" numCol="1" anchor="t" anchorCtr="0" compatLnSpc="1">
            <a:prstTxWarp prst="textNoShape">
              <a:avLst/>
            </a:prstTxWarp>
          </a:bodyPr>
          <a:lstStyle/>
          <a:p>
            <a:endParaRPr lang="zh-CN" altLang="en-US" sz="1606">
              <a:solidFill>
                <a:srgbClr val="3CCCC7"/>
              </a:solidFill>
            </a:endParaRPr>
          </a:p>
        </p:txBody>
      </p:sp>
      <p:sp>
        <p:nvSpPr>
          <p:cNvPr id="74" name="Freeform 5"/>
          <p:cNvSpPr>
            <a:spLocks/>
          </p:cNvSpPr>
          <p:nvPr/>
        </p:nvSpPr>
        <p:spPr bwMode="auto">
          <a:xfrm>
            <a:off x="8687852" y="2712607"/>
            <a:ext cx="1118487" cy="100844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p:spPr>
        <p:txBody>
          <a:bodyPr vert="horz" wrap="square" lIns="86381" tIns="43191" rIns="86381" bIns="43191" numCol="1" anchor="t" anchorCtr="0" compatLnSpc="1">
            <a:prstTxWarp prst="textNoShape">
              <a:avLst/>
            </a:prstTxWarp>
          </a:bodyPr>
          <a:lstStyle/>
          <a:p>
            <a:endParaRPr lang="zh-CN" altLang="en-US" sz="1606">
              <a:solidFill>
                <a:srgbClr val="3CCCC7"/>
              </a:solidFill>
            </a:endParaRPr>
          </a:p>
        </p:txBody>
      </p:sp>
      <p:sp>
        <p:nvSpPr>
          <p:cNvPr id="76" name="KSO_Shape"/>
          <p:cNvSpPr>
            <a:spLocks/>
          </p:cNvSpPr>
          <p:nvPr/>
        </p:nvSpPr>
        <p:spPr bwMode="auto">
          <a:xfrm>
            <a:off x="4455413" y="2953250"/>
            <a:ext cx="555020" cy="549471"/>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7"/>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7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6">
              <a:solidFill>
                <a:srgbClr val="1C666E"/>
              </a:solidFill>
              <a:ea typeface="宋体" panose="02010600030101010101" pitchFamily="2" charset="-122"/>
            </a:endParaRPr>
          </a:p>
        </p:txBody>
      </p:sp>
      <p:sp>
        <p:nvSpPr>
          <p:cNvPr id="77" name="KSO_Shape"/>
          <p:cNvSpPr>
            <a:spLocks/>
          </p:cNvSpPr>
          <p:nvPr/>
        </p:nvSpPr>
        <p:spPr bwMode="auto">
          <a:xfrm>
            <a:off x="9029796" y="3007048"/>
            <a:ext cx="490113" cy="41659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7"/>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7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7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606">
              <a:solidFill>
                <a:srgbClr val="1C666E"/>
              </a:solidFill>
              <a:ea typeface="宋体" panose="02010600030101010101" pitchFamily="2" charset="-122"/>
            </a:endParaRPr>
          </a:p>
        </p:txBody>
      </p:sp>
      <p:sp>
        <p:nvSpPr>
          <p:cNvPr id="79" name="文本框 9"/>
          <p:cNvSpPr txBox="1"/>
          <p:nvPr/>
        </p:nvSpPr>
        <p:spPr>
          <a:xfrm>
            <a:off x="3717972" y="3861851"/>
            <a:ext cx="1986691" cy="356139"/>
          </a:xfrm>
          <a:prstGeom prst="rect">
            <a:avLst/>
          </a:prstGeom>
          <a:noFill/>
        </p:spPr>
        <p:txBody>
          <a:bodyPr wrap="square" lIns="64786" tIns="32393" rIns="64786" bIns="32393" rtlCol="0">
            <a:spAutoFit/>
          </a:bodyPr>
          <a:lstStyle/>
          <a:p>
            <a:pPr marL="0" lvl="1" algn="ctr"/>
            <a:r>
              <a:rPr lang="en-US" altLang="zh-CN" sz="1889" b="1" dirty="0">
                <a:solidFill>
                  <a:srgbClr val="2F5EB0"/>
                </a:solidFill>
                <a:latin typeface="微软雅黑" pitchFamily="34" charset="-122"/>
                <a:ea typeface="微软雅黑" pitchFamily="34" charset="-122"/>
              </a:rPr>
              <a:t>In-Graph</a:t>
            </a:r>
            <a:r>
              <a:rPr lang="zh-CN" altLang="en-US" sz="1889" b="1" dirty="0">
                <a:solidFill>
                  <a:srgbClr val="2F5EB0"/>
                </a:solidFill>
                <a:latin typeface="微软雅黑" pitchFamily="34" charset="-122"/>
                <a:ea typeface="微软雅黑" pitchFamily="34" charset="-122"/>
              </a:rPr>
              <a:t>模型</a:t>
            </a:r>
          </a:p>
        </p:txBody>
      </p:sp>
      <p:sp>
        <p:nvSpPr>
          <p:cNvPr id="80" name="文本框 9"/>
          <p:cNvSpPr txBox="1"/>
          <p:nvPr/>
        </p:nvSpPr>
        <p:spPr>
          <a:xfrm>
            <a:off x="5978945" y="3868510"/>
            <a:ext cx="1986691" cy="356139"/>
          </a:xfrm>
          <a:prstGeom prst="rect">
            <a:avLst/>
          </a:prstGeom>
          <a:noFill/>
        </p:spPr>
        <p:txBody>
          <a:bodyPr wrap="square" lIns="64786" tIns="32393" rIns="64786" bIns="32393" rtlCol="0">
            <a:spAutoFit/>
          </a:bodyPr>
          <a:lstStyle/>
          <a:p>
            <a:pPr marL="0" lvl="1" algn="ctr"/>
            <a:r>
              <a:rPr lang="zh-CN" altLang="zh-CN" sz="1889" b="1" dirty="0">
                <a:solidFill>
                  <a:srgbClr val="2F5EB0"/>
                </a:solidFill>
                <a:latin typeface="微软雅黑" pitchFamily="34" charset="-122"/>
                <a:ea typeface="微软雅黑" pitchFamily="34" charset="-122"/>
              </a:rPr>
              <a:t>实验与评估</a:t>
            </a:r>
          </a:p>
        </p:txBody>
      </p:sp>
      <p:sp>
        <p:nvSpPr>
          <p:cNvPr id="81" name="文本框 9"/>
          <p:cNvSpPr txBox="1"/>
          <p:nvPr/>
        </p:nvSpPr>
        <p:spPr>
          <a:xfrm>
            <a:off x="8255770" y="3863395"/>
            <a:ext cx="1986691" cy="356139"/>
          </a:xfrm>
          <a:prstGeom prst="rect">
            <a:avLst/>
          </a:prstGeom>
          <a:noFill/>
        </p:spPr>
        <p:txBody>
          <a:bodyPr wrap="square" lIns="64786" tIns="32393" rIns="64786" bIns="32393" rtlCol="0">
            <a:spAutoFit/>
          </a:bodyPr>
          <a:lstStyle/>
          <a:p>
            <a:pPr marL="0" lvl="1" algn="ctr"/>
            <a:r>
              <a:rPr lang="zh-CN" altLang="zh-CN" sz="1889" b="1" dirty="0">
                <a:solidFill>
                  <a:srgbClr val="2F5EB0"/>
                </a:solidFill>
                <a:latin typeface="微软雅黑" pitchFamily="34" charset="-122"/>
                <a:ea typeface="微软雅黑" pitchFamily="34" charset="-122"/>
              </a:rPr>
              <a:t>结论</a:t>
            </a:r>
            <a:endParaRPr lang="zh-CN" altLang="en-US" sz="1889" b="1" dirty="0">
              <a:solidFill>
                <a:srgbClr val="2F5EB0"/>
              </a:solidFill>
              <a:latin typeface="微软雅黑" pitchFamily="34" charset="-122"/>
              <a:ea typeface="微软雅黑" pitchFamily="34" charset="-122"/>
            </a:endParaRPr>
          </a:p>
        </p:txBody>
      </p:sp>
      <p:sp>
        <p:nvSpPr>
          <p:cNvPr id="82" name="KSO_Shape"/>
          <p:cNvSpPr>
            <a:spLocks/>
          </p:cNvSpPr>
          <p:nvPr/>
        </p:nvSpPr>
        <p:spPr bwMode="auto">
          <a:xfrm>
            <a:off x="6747452" y="2966283"/>
            <a:ext cx="490526" cy="490526"/>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p:sp>
        <p:nvSpPr>
          <p:cNvPr id="83" name="KSO_Shape"/>
          <p:cNvSpPr>
            <a:spLocks/>
          </p:cNvSpPr>
          <p:nvPr/>
        </p:nvSpPr>
        <p:spPr bwMode="auto">
          <a:xfrm>
            <a:off x="2179251" y="3005566"/>
            <a:ext cx="553265" cy="41955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85" name="矩形 84"/>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86"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87" name="矩形 86"/>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89" name="TextBox 88"/>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2" name="图片 1">
            <a:extLst>
              <a:ext uri="{FF2B5EF4-FFF2-40B4-BE49-F238E27FC236}">
                <a16:creationId xmlns:a16="http://schemas.microsoft.com/office/drawing/2014/main" id="{8B3F59CF-E917-46A0-A523-BF089DED6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Tree>
    <p:extLst>
      <p:ext uri="{BB962C8B-B14F-4D97-AF65-F5344CB8AC3E}">
        <p14:creationId xmlns:p14="http://schemas.microsoft.com/office/powerpoint/2010/main" val="24088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4" name="KSO_Shape"/>
          <p:cNvSpPr>
            <a:spLocks/>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矩形 47"/>
              <p:cNvSpPr>
                <a:spLocks noChangeArrowheads="1"/>
              </p:cNvSpPr>
              <p:nvPr/>
            </p:nvSpPr>
            <p:spPr bwMode="auto">
              <a:xfrm>
                <a:off x="6162543" y="1408162"/>
                <a:ext cx="4395004" cy="28271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zh-CN" altLang="zh-CN" sz="2000" b="1" dirty="0">
                    <a:solidFill>
                      <a:schemeClr val="tx1"/>
                    </a:solidFill>
                    <a:latin typeface="微软雅黑" pitchFamily="34" charset="-122"/>
                    <a:ea typeface="微软雅黑" pitchFamily="34" charset="-122"/>
                  </a:rPr>
                  <a:t>人与物体</a:t>
                </a:r>
                <a:r>
                  <a:rPr lang="zh-CN" altLang="zh-CN" sz="2000" b="1" dirty="0">
                    <a:latin typeface="微软雅黑" pitchFamily="34" charset="-122"/>
                    <a:ea typeface="微软雅黑" pitchFamily="34" charset="-122"/>
                  </a:rPr>
                  <a:t>交互 </a:t>
                </a:r>
                <a:r>
                  <a:rPr lang="en-US" altLang="zh-CN" sz="2000" b="1" dirty="0">
                    <a:solidFill>
                      <a:schemeClr val="tx1"/>
                    </a:solidFill>
                    <a:latin typeface="微软雅黑" pitchFamily="34" charset="-122"/>
                    <a:ea typeface="微软雅黑" pitchFamily="34" charset="-122"/>
                  </a:rPr>
                  <a:t>(HOI)</a:t>
                </a:r>
                <a:r>
                  <a:rPr lang="zh-CN" altLang="zh-CN" sz="2000" b="1" dirty="0">
                    <a:latin typeface="微软雅黑" pitchFamily="34" charset="-122"/>
                    <a:ea typeface="微软雅黑" pitchFamily="34" charset="-122"/>
                  </a:rPr>
                  <a:t>检测</a:t>
                </a:r>
                <a:r>
                  <a:rPr lang="zh-CN" altLang="zh-CN" sz="2000" b="1" dirty="0">
                    <a:solidFill>
                      <a:schemeClr val="tx1"/>
                    </a:solidFill>
                    <a:latin typeface="微软雅黑" pitchFamily="34" charset="-122"/>
                    <a:ea typeface="微软雅黑" pitchFamily="34" charset="-122"/>
                  </a:rPr>
                  <a:t>的任务旨在从静止图像中对</a:t>
                </a:r>
                <a:r>
                  <a:rPr lang="en-US" altLang="zh-CN" sz="2000" b="1" dirty="0">
                    <a:solidFill>
                      <a:schemeClr val="tx1"/>
                    </a:solidFill>
                    <a:latin typeface="微软雅黑" pitchFamily="34" charset="-122"/>
                    <a:ea typeface="微软雅黑" pitchFamily="34" charset="-122"/>
                  </a:rPr>
                  <a:t>(</a:t>
                </a:r>
                <a:r>
                  <a:rPr lang="zh-CN" altLang="zh-CN" sz="2000" b="1" dirty="0">
                    <a:solidFill>
                      <a:schemeClr val="tx1"/>
                    </a:solidFill>
                    <a:latin typeface="微软雅黑" pitchFamily="34" charset="-122"/>
                    <a:ea typeface="微软雅黑" pitchFamily="34" charset="-122"/>
                  </a:rPr>
                  <a:t>人</a:t>
                </a:r>
                <a:r>
                  <a:rPr lang="en-US" altLang="zh-CN" sz="2000" b="1" dirty="0">
                    <a:solidFill>
                      <a:schemeClr val="tx1"/>
                    </a:solidFill>
                    <a:latin typeface="微软雅黑" pitchFamily="34" charset="-122"/>
                    <a:ea typeface="微软雅黑" pitchFamily="34" charset="-122"/>
                  </a:rPr>
                  <a:t>,</a:t>
                </a:r>
                <a:r>
                  <a:rPr lang="zh-CN" altLang="zh-CN" sz="2000" b="1" dirty="0">
                    <a:solidFill>
                      <a:schemeClr val="tx1"/>
                    </a:solidFill>
                    <a:latin typeface="微软雅黑" pitchFamily="34" charset="-122"/>
                    <a:ea typeface="微软雅黑" pitchFamily="34" charset="-122"/>
                  </a:rPr>
                  <a:t>动词</a:t>
                </a:r>
                <a:r>
                  <a:rPr lang="en-US" altLang="zh-CN" sz="2000" b="1" dirty="0">
                    <a:solidFill>
                      <a:schemeClr val="tx1"/>
                    </a:solidFill>
                    <a:latin typeface="微软雅黑" pitchFamily="34" charset="-122"/>
                    <a:ea typeface="微软雅黑" pitchFamily="34" charset="-122"/>
                  </a:rPr>
                  <a:t>,</a:t>
                </a:r>
                <a:r>
                  <a:rPr lang="zh-CN" altLang="zh-CN" sz="2000" b="1" dirty="0">
                    <a:solidFill>
                      <a:schemeClr val="tx1"/>
                    </a:solidFill>
                    <a:latin typeface="微软雅黑" pitchFamily="34" charset="-122"/>
                    <a:ea typeface="微软雅黑" pitchFamily="34" charset="-122"/>
                  </a:rPr>
                  <a:t>物体</a:t>
                </a:r>
                <a:r>
                  <a:rPr lang="en-US" altLang="zh-CN" sz="2000" b="1" dirty="0">
                    <a:solidFill>
                      <a:schemeClr val="tx1"/>
                    </a:solidFill>
                    <a:latin typeface="微软雅黑" pitchFamily="34" charset="-122"/>
                    <a:ea typeface="微软雅黑" pitchFamily="34" charset="-122"/>
                  </a:rPr>
                  <a:t>)</a:t>
                </a:r>
                <a:r>
                  <a:rPr lang="zh-CN" altLang="zh-CN" sz="2000" b="1" dirty="0">
                    <a:solidFill>
                      <a:schemeClr val="tx1"/>
                    </a:solidFill>
                    <a:latin typeface="微软雅黑" pitchFamily="34" charset="-122"/>
                    <a:ea typeface="微软雅黑" pitchFamily="34" charset="-122"/>
                  </a:rPr>
                  <a:t>的三元组进行定位和分类。除了检测和理解实例外，例如对象检测，分割和人体姿态估计，检测</a:t>
                </a:r>
                <a14:m>
                  <m:oMath xmlns:m="http://schemas.openxmlformats.org/officeDocument/2006/math">
                    <m:r>
                      <a:rPr lang="en-US" altLang="zh-CN" sz="2000" b="1" i="1">
                        <a:solidFill>
                          <a:schemeClr val="tx1"/>
                        </a:solidFill>
                        <a:latin typeface="Cambria Math" panose="02040503050406030204" pitchFamily="18" charset="0"/>
                        <a:ea typeface="微软雅黑" pitchFamily="34" charset="-122"/>
                      </a:rPr>
                      <m:t>𝑯𝑶𝑰</m:t>
                    </m:r>
                  </m:oMath>
                </a14:m>
                <a:r>
                  <a:rPr lang="zh-CN" altLang="zh-CN" sz="2000" b="1" dirty="0">
                    <a:solidFill>
                      <a:schemeClr val="tx1"/>
                    </a:solidFill>
                    <a:latin typeface="微软雅黑" pitchFamily="34" charset="-122"/>
                    <a:ea typeface="微软雅黑" pitchFamily="34" charset="-122"/>
                  </a:rPr>
                  <a:t>需要对视觉语义有更深的理解</a:t>
                </a:r>
                <a:r>
                  <a:rPr lang="en-US" altLang="zh-CN" sz="2000" b="1" dirty="0">
                    <a:solidFill>
                      <a:schemeClr val="tx1"/>
                    </a:solidFill>
                    <a:latin typeface="微软雅黑" pitchFamily="34" charset="-122"/>
                    <a:ea typeface="微软雅黑" pitchFamily="34" charset="-122"/>
                  </a:rPr>
                  <a:t>,</a:t>
                </a:r>
                <a:r>
                  <a:rPr lang="zh-CN" altLang="zh-CN" sz="2000" b="1" dirty="0">
                    <a:solidFill>
                      <a:schemeClr val="tx1"/>
                    </a:solidFill>
                    <a:latin typeface="微软雅黑" pitchFamily="34" charset="-122"/>
                    <a:ea typeface="微软雅黑" pitchFamily="34" charset="-122"/>
                  </a:rPr>
                  <a:t>以描绘人与对象之间的复杂关系。</a:t>
                </a:r>
                <a:endParaRPr lang="en-US" altLang="zh-CN" sz="2000" b="1" dirty="0">
                  <a:solidFill>
                    <a:schemeClr val="tx1"/>
                  </a:solidFill>
                  <a:latin typeface="微软雅黑" pitchFamily="34" charset="-122"/>
                  <a:ea typeface="微软雅黑" pitchFamily="34" charset="-122"/>
                  <a:sym typeface="微软雅黑" pitchFamily="34" charset="-122"/>
                </a:endParaRPr>
              </a:p>
            </p:txBody>
          </p:sp>
        </mc:Choice>
        <mc:Fallback xmlns="">
          <p:sp>
            <p:nvSpPr>
              <p:cNvPr id="15" name="矩形 47"/>
              <p:cNvSpPr>
                <a:spLocks noRot="1" noChangeAspect="1" noMove="1" noResize="1" noEditPoints="1" noAdjustHandles="1" noChangeArrowheads="1" noChangeShapeType="1" noTextEdit="1"/>
              </p:cNvSpPr>
              <p:nvPr/>
            </p:nvSpPr>
            <p:spPr bwMode="auto">
              <a:xfrm>
                <a:off x="6162543" y="1408162"/>
                <a:ext cx="4395004" cy="2827194"/>
              </a:xfrm>
              <a:prstGeom prst="rect">
                <a:avLst/>
              </a:prstGeom>
              <a:blipFill>
                <a:blip r:embed="rId3"/>
                <a:stretch>
                  <a:fillRect l="-2080" b="-34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矩形 3"/>
          <p:cNvSpPr>
            <a:spLocks noChangeArrowheads="1"/>
          </p:cNvSpPr>
          <p:nvPr/>
        </p:nvSpPr>
        <p:spPr bwMode="auto">
          <a:xfrm>
            <a:off x="6178151" y="975251"/>
            <a:ext cx="537986" cy="31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779" tIns="32390" rIns="64779" bIns="32390">
            <a:spAutoFit/>
          </a:bodyPr>
          <a:lstStyle/>
          <a:p>
            <a:pPr>
              <a:spcBef>
                <a:spcPct val="0"/>
              </a:spcBef>
              <a:buFont typeface="Arial" charset="0"/>
              <a:buNone/>
            </a:pPr>
            <a:r>
              <a:rPr lang="en-US" altLang="zh-CN"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HOI</a:t>
            </a:r>
          </a:p>
        </p:txBody>
      </p:sp>
      <p:sp>
        <p:nvSpPr>
          <p:cNvPr id="17" name="矩形 16"/>
          <p:cNvSpPr/>
          <p:nvPr/>
        </p:nvSpPr>
        <p:spPr>
          <a:xfrm>
            <a:off x="6234003" y="1322474"/>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6814838" y="1322474"/>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12"/>
          <p:cNvSpPr>
            <a:spLocks/>
          </p:cNvSpPr>
          <p:nvPr/>
        </p:nvSpPr>
        <p:spPr bwMode="auto">
          <a:xfrm>
            <a:off x="1519520" y="4199618"/>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6">
              <a:solidFill>
                <a:schemeClr val="tx1">
                  <a:lumMod val="65000"/>
                  <a:lumOff val="35000"/>
                </a:schemeClr>
              </a:solidFill>
            </a:endParaRPr>
          </a:p>
        </p:txBody>
      </p:sp>
      <p:sp>
        <p:nvSpPr>
          <p:cNvPr id="25" name="Freeform 12"/>
          <p:cNvSpPr>
            <a:spLocks/>
          </p:cNvSpPr>
          <p:nvPr/>
        </p:nvSpPr>
        <p:spPr bwMode="auto">
          <a:xfrm flipH="1" flipV="1">
            <a:off x="9682427" y="5122808"/>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6">
              <a:solidFill>
                <a:schemeClr val="tx1">
                  <a:lumMod val="50000"/>
                  <a:lumOff val="50000"/>
                </a:schemeClr>
              </a:solidFill>
            </a:endParaRPr>
          </a:p>
        </p:txBody>
      </p:sp>
      <p:sp>
        <p:nvSpPr>
          <p:cNvPr id="26" name="TextBox 25"/>
          <p:cNvSpPr txBox="1"/>
          <p:nvPr/>
        </p:nvSpPr>
        <p:spPr>
          <a:xfrm>
            <a:off x="1859642" y="4496436"/>
            <a:ext cx="8072481" cy="612475"/>
          </a:xfrm>
          <a:prstGeom prst="rect">
            <a:avLst/>
          </a:prstGeom>
          <a:noFill/>
        </p:spPr>
        <p:txBody>
          <a:bodyPr wrap="square" rtlCol="0">
            <a:spAutoFit/>
          </a:bodyPr>
          <a:lstStyle/>
          <a:p>
            <a:r>
              <a:rPr lang="zh-CN" altLang="en-US" sz="1690" b="1" dirty="0">
                <a:latin typeface="微软雅黑" pitchFamily="34" charset="-122"/>
                <a:ea typeface="微软雅黑" pitchFamily="34" charset="-122"/>
              </a:rPr>
              <a:t>人 </a:t>
            </a:r>
            <a:r>
              <a:rPr lang="en-US" altLang="zh-CN" sz="1690" b="1" dirty="0">
                <a:latin typeface="微软雅黑" pitchFamily="34" charset="-122"/>
                <a:ea typeface="微软雅黑" pitchFamily="34" charset="-122"/>
              </a:rPr>
              <a:t>- </a:t>
            </a:r>
            <a:r>
              <a:rPr lang="zh-CN" altLang="en-US" sz="1690" b="1" dirty="0">
                <a:latin typeface="微软雅黑" pitchFamily="34" charset="-122"/>
                <a:ea typeface="微软雅黑" pitchFamily="34" charset="-122"/>
              </a:rPr>
              <a:t>物体交互检测。给定输入图像（左）和图像中检测到的对象实例（中），利用本文提出的模型检测并识别每个人之间的交互以及与他们交互的物体（右）。</a:t>
            </a:r>
            <a:endParaRPr lang="zh-CN" altLang="zh-CN" sz="1690" b="1" dirty="0">
              <a:latin typeface="微软雅黑" pitchFamily="34" charset="-122"/>
              <a:ea typeface="微软雅黑" pitchFamily="34" charset="-122"/>
            </a:endParaRP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6" name="图片 5">
            <a:extLst>
              <a:ext uri="{FF2B5EF4-FFF2-40B4-BE49-F238E27FC236}">
                <a16:creationId xmlns:a16="http://schemas.microsoft.com/office/drawing/2014/main" id="{5CE2CCD6-BAE9-404A-95D2-B8BEF70CBE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32" name="文本框 9">
            <a:extLst>
              <a:ext uri="{FF2B5EF4-FFF2-40B4-BE49-F238E27FC236}">
                <a16:creationId xmlns:a16="http://schemas.microsoft.com/office/drawing/2014/main" id="{88DE50B6-B8FA-4D88-9A63-DF1E65F64894}"/>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zh-CN" altLang="en-US" sz="1606" dirty="0">
                <a:solidFill>
                  <a:srgbClr val="2F5EB0"/>
                </a:solidFill>
                <a:latin typeface="微软雅黑" pitchFamily="34" charset="-122"/>
                <a:ea typeface="微软雅黑" pitchFamily="34" charset="-122"/>
              </a:rPr>
              <a:t>引言</a:t>
            </a:r>
          </a:p>
        </p:txBody>
      </p:sp>
      <p:pic>
        <p:nvPicPr>
          <p:cNvPr id="7" name="图片 6">
            <a:extLst>
              <a:ext uri="{FF2B5EF4-FFF2-40B4-BE49-F238E27FC236}">
                <a16:creationId xmlns:a16="http://schemas.microsoft.com/office/drawing/2014/main" id="{4FDDD1D9-E6E7-4E9C-82FB-58FF510C670B}"/>
              </a:ext>
            </a:extLst>
          </p:cNvPr>
          <p:cNvPicPr>
            <a:picLocks noChangeAspect="1"/>
          </p:cNvPicPr>
          <p:nvPr/>
        </p:nvPicPr>
        <p:blipFill>
          <a:blip r:embed="rId5"/>
          <a:stretch>
            <a:fillRect/>
          </a:stretch>
        </p:blipFill>
        <p:spPr>
          <a:xfrm>
            <a:off x="431652" y="958014"/>
            <a:ext cx="5616228" cy="3022527"/>
          </a:xfrm>
          <a:prstGeom prst="rect">
            <a:avLst/>
          </a:prstGeom>
        </p:spPr>
      </p:pic>
    </p:spTree>
    <p:extLst>
      <p:ext uri="{BB962C8B-B14F-4D97-AF65-F5344CB8AC3E}">
        <p14:creationId xmlns:p14="http://schemas.microsoft.com/office/powerpoint/2010/main" val="384607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24" grpId="0" animBg="1"/>
      <p:bldP spid="25"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4" name="KSO_Shape"/>
          <p:cNvSpPr>
            <a:spLocks/>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矩形 47"/>
              <p:cNvSpPr>
                <a:spLocks noChangeArrowheads="1"/>
              </p:cNvSpPr>
              <p:nvPr/>
            </p:nvSpPr>
            <p:spPr bwMode="auto">
              <a:xfrm>
                <a:off x="794476" y="1097081"/>
                <a:ext cx="9862312" cy="20269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zh-CN" altLang="zh-CN" sz="2000" b="1" dirty="0">
                    <a:latin typeface="微软雅黑" pitchFamily="34" charset="-122"/>
                    <a:ea typeface="微软雅黑" pitchFamily="34" charset="-122"/>
                  </a:rPr>
                  <a:t>大多数现有的</a:t>
                </a:r>
                <a14:m>
                  <m:oMath xmlns:m="http://schemas.openxmlformats.org/officeDocument/2006/math">
                    <m:r>
                      <m:rPr>
                        <m:sty m:val="p"/>
                      </m:rPr>
                      <a:rPr lang="en-US" altLang="zh-CN" sz="2000" b="1">
                        <a:latin typeface="Cambria Math" panose="02040503050406030204" pitchFamily="18" charset="0"/>
                        <a:ea typeface="微软雅黑" pitchFamily="34" charset="-122"/>
                      </a:rPr>
                      <m:t>HOI</m:t>
                    </m:r>
                  </m:oMath>
                </a14:m>
                <a:r>
                  <a:rPr lang="zh-CN" altLang="zh-CN" sz="2000" b="1" dirty="0">
                    <a:latin typeface="微软雅黑" pitchFamily="34" charset="-122"/>
                    <a:ea typeface="微软雅黑" pitchFamily="34" charset="-122"/>
                  </a:rPr>
                  <a:t>检测方法都是通过直接利用从卷积神经网络（</a:t>
                </a:r>
                <a:r>
                  <a:rPr lang="en-US" altLang="zh-CN" sz="2000" b="1" dirty="0">
                    <a:latin typeface="微软雅黑" pitchFamily="34" charset="-122"/>
                    <a:ea typeface="微软雅黑" pitchFamily="34" charset="-122"/>
                  </a:rPr>
                  <a:t>CNN</a:t>
                </a:r>
                <a:r>
                  <a:rPr lang="zh-CN" altLang="zh-CN" sz="2000" b="1" dirty="0">
                    <a:latin typeface="微软雅黑" pitchFamily="34" charset="-122"/>
                    <a:ea typeface="微软雅黑" pitchFamily="34" charset="-122"/>
                  </a:rPr>
                  <a:t>）提取的人和物体的外观特征来推断</a:t>
                </a:r>
                <a14:m>
                  <m:oMath xmlns:m="http://schemas.openxmlformats.org/officeDocument/2006/math">
                    <m:r>
                      <m:rPr>
                        <m:sty m:val="p"/>
                      </m:rPr>
                      <a:rPr lang="en-US" altLang="zh-CN" sz="2000" b="1">
                        <a:latin typeface="Cambria Math" panose="02040503050406030204" pitchFamily="18" charset="0"/>
                        <a:ea typeface="微软雅黑" pitchFamily="34" charset="-122"/>
                      </a:rPr>
                      <m:t>HOI</m:t>
                    </m:r>
                  </m:oMath>
                </a14:m>
                <a:r>
                  <a:rPr lang="zh-CN" altLang="zh-CN" sz="2000" b="1" dirty="0">
                    <a:latin typeface="微软雅黑" pitchFamily="34" charset="-122"/>
                    <a:ea typeface="微软雅黑" pitchFamily="34" charset="-122"/>
                  </a:rPr>
                  <a:t>的，这可能忽略了两者之间隐含的高层交互语义</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为了弥补上述限制，许多算法从图像中获取了其他上下文线索，例如人的意图和注意框。最近，一些工作利用了其他</a:t>
                </a:r>
                <a:r>
                  <a:rPr lang="zh-CN" altLang="en-US" sz="2000" b="1" dirty="0">
                    <a:latin typeface="微软雅黑" pitchFamily="34" charset="-122"/>
                    <a:ea typeface="微软雅黑" pitchFamily="34" charset="-122"/>
                  </a:rPr>
                  <a:t>标签</a:t>
                </a:r>
                <a:r>
                  <a:rPr lang="zh-CN" altLang="zh-CN" sz="2000" b="1" dirty="0">
                    <a:latin typeface="微软雅黑" pitchFamily="34" charset="-122"/>
                    <a:ea typeface="微软雅黑" pitchFamily="34" charset="-122"/>
                  </a:rPr>
                  <a:t>，例如人体姿势和身体部位。尽管合并上下文提示和</a:t>
                </a:r>
                <a:r>
                  <a:rPr lang="zh-CN" altLang="en-US" sz="2000" b="1" dirty="0">
                    <a:latin typeface="微软雅黑" pitchFamily="34" charset="-122"/>
                    <a:ea typeface="微软雅黑" pitchFamily="34" charset="-122"/>
                  </a:rPr>
                  <a:t>标签</a:t>
                </a:r>
                <a:r>
                  <a:rPr lang="zh-CN" altLang="zh-CN" sz="2000" b="1" dirty="0">
                    <a:latin typeface="微软雅黑" pitchFamily="34" charset="-122"/>
                    <a:ea typeface="微软雅黑" pitchFamily="34" charset="-122"/>
                  </a:rPr>
                  <a:t>通常有利于特征表达，但是它带来了一些缺点。</a:t>
                </a:r>
                <a:endParaRPr lang="en-US" altLang="zh-CN" sz="2000" b="1" dirty="0">
                  <a:latin typeface="微软雅黑" pitchFamily="34" charset="-122"/>
                  <a:ea typeface="微软雅黑" pitchFamily="34" charset="-122"/>
                </a:endParaRPr>
              </a:p>
            </p:txBody>
          </p:sp>
        </mc:Choice>
        <mc:Fallback xmlns="">
          <p:sp>
            <p:nvSpPr>
              <p:cNvPr id="15" name="矩形 47"/>
              <p:cNvSpPr>
                <a:spLocks noRot="1" noChangeAspect="1" noMove="1" noResize="1" noEditPoints="1" noAdjustHandles="1" noChangeArrowheads="1" noChangeShapeType="1" noTextEdit="1"/>
              </p:cNvSpPr>
              <p:nvPr/>
            </p:nvSpPr>
            <p:spPr bwMode="auto">
              <a:xfrm>
                <a:off x="794476" y="1097081"/>
                <a:ext cx="9862312" cy="2026975"/>
              </a:xfrm>
              <a:prstGeom prst="rect">
                <a:avLst/>
              </a:prstGeom>
              <a:blipFill>
                <a:blip r:embed="rId3"/>
                <a:stretch>
                  <a:fillRect l="-927" r="-433" b="-54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矩形 3"/>
          <p:cNvSpPr>
            <a:spLocks noChangeArrowheads="1"/>
          </p:cNvSpPr>
          <p:nvPr/>
        </p:nvSpPr>
        <p:spPr bwMode="auto">
          <a:xfrm>
            <a:off x="810084" y="664170"/>
            <a:ext cx="541192" cy="31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779" tIns="32390" rIns="64779" bIns="32390">
            <a:spAutoFit/>
          </a:bodyPr>
          <a:lstStyle/>
          <a:p>
            <a:pPr>
              <a:spcBef>
                <a:spcPct val="0"/>
              </a:spcBef>
              <a:buFont typeface="Arial" charset="0"/>
              <a:buNone/>
            </a:pPr>
            <a:r>
              <a:rPr lang="zh-CN" altLang="en-US"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现状</a:t>
            </a:r>
            <a:endParaRPr lang="en-US" altLang="zh-CN"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865936" y="1011393"/>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446771" y="1011393"/>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6" name="图片 5">
            <a:extLst>
              <a:ext uri="{FF2B5EF4-FFF2-40B4-BE49-F238E27FC236}">
                <a16:creationId xmlns:a16="http://schemas.microsoft.com/office/drawing/2014/main" id="{5CE2CCD6-BAE9-404A-95D2-B8BEF70CBE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32" name="文本框 9">
            <a:extLst>
              <a:ext uri="{FF2B5EF4-FFF2-40B4-BE49-F238E27FC236}">
                <a16:creationId xmlns:a16="http://schemas.microsoft.com/office/drawing/2014/main" id="{88DE50B6-B8FA-4D88-9A63-DF1E65F64894}"/>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zh-CN" altLang="en-US" sz="1606" dirty="0">
                <a:solidFill>
                  <a:srgbClr val="2F5EB0"/>
                </a:solidFill>
                <a:latin typeface="微软雅黑" pitchFamily="34" charset="-122"/>
                <a:ea typeface="微软雅黑" pitchFamily="34" charset="-122"/>
              </a:rPr>
              <a:t>引言</a:t>
            </a:r>
          </a:p>
        </p:txBody>
      </p:sp>
      <mc:AlternateContent xmlns:mc="http://schemas.openxmlformats.org/markup-compatibility/2006" xmlns:a14="http://schemas.microsoft.com/office/drawing/2010/main">
        <mc:Choice Requires="a14">
          <p:sp>
            <p:nvSpPr>
              <p:cNvPr id="13" name="标注: 上箭头 12">
                <a:extLst>
                  <a:ext uri="{FF2B5EF4-FFF2-40B4-BE49-F238E27FC236}">
                    <a16:creationId xmlns:a16="http://schemas.microsoft.com/office/drawing/2014/main" id="{768FF725-B0C7-4648-80CA-D06F5FE5D41C}"/>
                  </a:ext>
                </a:extLst>
              </p:cNvPr>
              <p:cNvSpPr/>
              <p:nvPr/>
            </p:nvSpPr>
            <p:spPr>
              <a:xfrm>
                <a:off x="1351276" y="3456111"/>
                <a:ext cx="2968808" cy="1512168"/>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b="1" dirty="0">
                    <a:solidFill>
                      <a:schemeClr val="bg1"/>
                    </a:solidFill>
                    <a:latin typeface="微软雅黑" pitchFamily="34" charset="-122"/>
                    <a:ea typeface="微软雅黑" pitchFamily="34" charset="-122"/>
                  </a:rPr>
                  <a:t>卷积和上下文线索的堆栈在建模</a:t>
                </a:r>
                <a14:m>
                  <m:oMath xmlns:m="http://schemas.openxmlformats.org/officeDocument/2006/math">
                    <m:r>
                      <m:rPr>
                        <m:sty m:val="p"/>
                      </m:rPr>
                      <a:rPr lang="en-US" altLang="zh-CN" sz="2000" b="1">
                        <a:solidFill>
                          <a:schemeClr val="bg1"/>
                        </a:solidFill>
                        <a:latin typeface="Cambria Math" panose="02040503050406030204" pitchFamily="18" charset="0"/>
                        <a:ea typeface="微软雅黑" pitchFamily="34" charset="-122"/>
                      </a:rPr>
                      <m:t>HOI</m:t>
                    </m:r>
                  </m:oMath>
                </a14:m>
                <a:r>
                  <a:rPr lang="zh-CN" altLang="zh-CN" sz="2000" b="1" dirty="0">
                    <a:solidFill>
                      <a:schemeClr val="bg1"/>
                    </a:solidFill>
                    <a:latin typeface="微软雅黑" pitchFamily="34" charset="-122"/>
                    <a:ea typeface="微软雅黑" pitchFamily="34" charset="-122"/>
                  </a:rPr>
                  <a:t>方面</a:t>
                </a:r>
                <a:r>
                  <a:rPr lang="zh-CN" altLang="en-US" sz="2000" b="1" dirty="0">
                    <a:solidFill>
                      <a:schemeClr val="bg1"/>
                    </a:solidFill>
                    <a:latin typeface="微软雅黑" pitchFamily="34" charset="-122"/>
                    <a:ea typeface="微软雅黑" pitchFamily="34" charset="-122"/>
                  </a:rPr>
                  <a:t>的</a:t>
                </a:r>
                <a:r>
                  <a:rPr lang="zh-CN" altLang="zh-CN" sz="2000" b="1" dirty="0">
                    <a:solidFill>
                      <a:schemeClr val="bg1"/>
                    </a:solidFill>
                    <a:latin typeface="微软雅黑" pitchFamily="34" charset="-122"/>
                    <a:ea typeface="微软雅黑" pitchFamily="34" charset="-122"/>
                  </a:rPr>
                  <a:t>不足</a:t>
                </a:r>
                <a:endParaRPr lang="zh-CN" altLang="en-US" sz="2000" b="1" dirty="0">
                  <a:solidFill>
                    <a:schemeClr val="bg1"/>
                  </a:solidFill>
                  <a:latin typeface="微软雅黑" pitchFamily="34" charset="-122"/>
                  <a:ea typeface="微软雅黑" pitchFamily="34" charset="-122"/>
                </a:endParaRPr>
              </a:p>
            </p:txBody>
          </p:sp>
        </mc:Choice>
        <mc:Fallback xmlns="">
          <p:sp>
            <p:nvSpPr>
              <p:cNvPr id="13" name="标注: 上箭头 12">
                <a:extLst>
                  <a:ext uri="{FF2B5EF4-FFF2-40B4-BE49-F238E27FC236}">
                    <a16:creationId xmlns:a16="http://schemas.microsoft.com/office/drawing/2014/main" id="{768FF725-B0C7-4648-80CA-D06F5FE5D41C}"/>
                  </a:ext>
                </a:extLst>
              </p:cNvPr>
              <p:cNvSpPr>
                <a:spLocks noRot="1" noChangeAspect="1" noMove="1" noResize="1" noEditPoints="1" noAdjustHandles="1" noChangeArrowheads="1" noChangeShapeType="1" noTextEdit="1"/>
              </p:cNvSpPr>
              <p:nvPr/>
            </p:nvSpPr>
            <p:spPr>
              <a:xfrm>
                <a:off x="1351276" y="3456111"/>
                <a:ext cx="2968808" cy="1512168"/>
              </a:xfrm>
              <a:prstGeom prst="upArrowCallout">
                <a:avLst/>
              </a:prstGeom>
              <a:blipFill>
                <a:blip r:embed="rId5"/>
                <a:stretch>
                  <a:fillRect l="-1018" r="-611"/>
                </a:stretch>
              </a:blipFill>
            </p:spPr>
            <p:txBody>
              <a:bodyPr/>
              <a:lstStyle/>
              <a:p>
                <a:r>
                  <a:rPr lang="zh-CN" altLang="en-US">
                    <a:noFill/>
                  </a:rPr>
                  <a:t> </a:t>
                </a:r>
              </a:p>
            </p:txBody>
          </p:sp>
        </mc:Fallback>
      </mc:AlternateContent>
      <p:sp>
        <p:nvSpPr>
          <p:cNvPr id="29" name="标注: 上箭头 28">
            <a:extLst>
              <a:ext uri="{FF2B5EF4-FFF2-40B4-BE49-F238E27FC236}">
                <a16:creationId xmlns:a16="http://schemas.microsoft.com/office/drawing/2014/main" id="{255EF427-80FA-4F9A-B9CC-1C71414D009F}"/>
              </a:ext>
            </a:extLst>
          </p:cNvPr>
          <p:cNvSpPr/>
          <p:nvPr/>
        </p:nvSpPr>
        <p:spPr>
          <a:xfrm>
            <a:off x="5945564" y="3456111"/>
            <a:ext cx="2968808" cy="1512168"/>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b="1" dirty="0">
                <a:solidFill>
                  <a:schemeClr val="bg1"/>
                </a:solidFill>
                <a:latin typeface="微软雅黑" pitchFamily="34" charset="-122"/>
                <a:ea typeface="微软雅黑" pitchFamily="34" charset="-122"/>
              </a:rPr>
              <a:t>采用额外的人体姿势和身体部位会带来很大的计算负担</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324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4" name="KSO_Shape"/>
          <p:cNvSpPr>
            <a:spLocks/>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矩形 47"/>
              <p:cNvSpPr>
                <a:spLocks noChangeArrowheads="1"/>
              </p:cNvSpPr>
              <p:nvPr/>
            </p:nvSpPr>
            <p:spPr bwMode="auto">
              <a:xfrm>
                <a:off x="6162543" y="1408162"/>
                <a:ext cx="4395004" cy="28271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zh-CN" altLang="zh-CN" sz="2000" b="1" dirty="0">
                    <a:latin typeface="微软雅黑" pitchFamily="34" charset="-122"/>
                    <a:ea typeface="微软雅黑" pitchFamily="34" charset="-122"/>
                  </a:rPr>
                  <a:t>为了解决这些问题，我们提出了一种新的基于图的模型，称为交互式图（简称</a:t>
                </a:r>
                <a:r>
                  <a:rPr lang="en-US" altLang="zh-CN" sz="2000" b="1" dirty="0">
                    <a:latin typeface="微软雅黑" pitchFamily="34" charset="-122"/>
                    <a:ea typeface="微软雅黑" pitchFamily="34" charset="-122"/>
                  </a:rPr>
                  <a:t>in-Graph</a:t>
                </a:r>
                <a:r>
                  <a:rPr lang="zh-CN" altLang="zh-CN" sz="2000" b="1" dirty="0">
                    <a:latin typeface="微软雅黑" pitchFamily="34" charset="-122"/>
                    <a:ea typeface="微软雅黑" pitchFamily="34" charset="-122"/>
                  </a:rPr>
                  <a:t>），以通过推理和整合场景</a:t>
                </a:r>
                <a:r>
                  <a:rPr lang="en-US" altLang="zh-CN"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人和对象之间强大的交互式语义来推断</a:t>
                </a:r>
                <a14:m>
                  <m:oMath xmlns:m="http://schemas.openxmlformats.org/officeDocument/2006/math">
                    <m:r>
                      <m:rPr>
                        <m:sty m:val="p"/>
                      </m:rPr>
                      <a:rPr lang="en-US" altLang="zh-CN" sz="2000" b="1">
                        <a:latin typeface="Cambria Math" panose="02040503050406030204" pitchFamily="18" charset="0"/>
                        <a:ea typeface="微软雅黑" pitchFamily="34" charset="-122"/>
                      </a:rPr>
                      <m:t>HOI</m:t>
                    </m:r>
                  </m:oMath>
                </a14:m>
                <a:r>
                  <a:rPr lang="zh-CN" altLang="zh-CN" sz="2000" b="1" dirty="0">
                    <a:latin typeface="微软雅黑" pitchFamily="34" charset="-122"/>
                    <a:ea typeface="微软雅黑" pitchFamily="34" charset="-122"/>
                  </a:rPr>
                  <a:t>。如图</a:t>
                </a:r>
                <a:r>
                  <a:rPr lang="en-US" altLang="zh-CN" sz="2000" b="1" dirty="0">
                    <a:latin typeface="微软雅黑" pitchFamily="34" charset="-122"/>
                    <a:ea typeface="微软雅黑" pitchFamily="34" charset="-122"/>
                  </a:rPr>
                  <a:t>1</a:t>
                </a:r>
                <a:r>
                  <a:rPr lang="zh-CN" altLang="zh-CN" sz="2000" b="1" dirty="0">
                    <a:latin typeface="微软雅黑" pitchFamily="34" charset="-122"/>
                    <a:ea typeface="微软雅黑" pitchFamily="34" charset="-122"/>
                  </a:rPr>
                  <a:t>所示我们的模型超越了目前缺乏推理交互语义能力的方法。</a:t>
                </a:r>
                <a:endParaRPr lang="en-US" altLang="zh-CN" sz="2000" b="1" dirty="0">
                  <a:latin typeface="微软雅黑" pitchFamily="34" charset="-122"/>
                  <a:ea typeface="微软雅黑" pitchFamily="34" charset="-122"/>
                  <a:sym typeface="微软雅黑" pitchFamily="34" charset="-122"/>
                </a:endParaRPr>
              </a:p>
            </p:txBody>
          </p:sp>
        </mc:Choice>
        <mc:Fallback xmlns="">
          <p:sp>
            <p:nvSpPr>
              <p:cNvPr id="15" name="矩形 47"/>
              <p:cNvSpPr>
                <a:spLocks noRot="1" noChangeAspect="1" noMove="1" noResize="1" noEditPoints="1" noAdjustHandles="1" noChangeArrowheads="1" noChangeShapeType="1" noTextEdit="1"/>
              </p:cNvSpPr>
              <p:nvPr/>
            </p:nvSpPr>
            <p:spPr bwMode="auto">
              <a:xfrm>
                <a:off x="6162543" y="1408162"/>
                <a:ext cx="4395004" cy="2827194"/>
              </a:xfrm>
              <a:prstGeom prst="rect">
                <a:avLst/>
              </a:prstGeom>
              <a:blipFill>
                <a:blip r:embed="rId3"/>
                <a:stretch>
                  <a:fillRect l="-2080" r="-555" b="-34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矩形 3"/>
          <p:cNvSpPr>
            <a:spLocks noChangeArrowheads="1"/>
          </p:cNvSpPr>
          <p:nvPr/>
        </p:nvSpPr>
        <p:spPr bwMode="auto">
          <a:xfrm>
            <a:off x="6178151" y="975251"/>
            <a:ext cx="1047741" cy="31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779" tIns="32390" rIns="64779" bIns="32390">
            <a:spAutoFit/>
          </a:bodyPr>
          <a:lstStyle/>
          <a:p>
            <a:pPr>
              <a:spcBef>
                <a:spcPct val="0"/>
              </a:spcBef>
              <a:buFont typeface="Arial" charset="0"/>
              <a:buNone/>
            </a:pPr>
            <a:r>
              <a:rPr lang="en-US" altLang="zh-CN"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in-Graph</a:t>
            </a:r>
          </a:p>
        </p:txBody>
      </p:sp>
      <p:sp>
        <p:nvSpPr>
          <p:cNvPr id="17" name="矩形 16"/>
          <p:cNvSpPr/>
          <p:nvPr/>
        </p:nvSpPr>
        <p:spPr>
          <a:xfrm>
            <a:off x="6234003" y="1322474"/>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6814838" y="1322474"/>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Freeform 12"/>
          <p:cNvSpPr>
            <a:spLocks/>
          </p:cNvSpPr>
          <p:nvPr/>
        </p:nvSpPr>
        <p:spPr bwMode="auto">
          <a:xfrm>
            <a:off x="1519520" y="4199618"/>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6">
              <a:solidFill>
                <a:schemeClr val="tx1">
                  <a:lumMod val="65000"/>
                  <a:lumOff val="35000"/>
                </a:schemeClr>
              </a:solidFill>
            </a:endParaRPr>
          </a:p>
        </p:txBody>
      </p:sp>
      <p:sp>
        <p:nvSpPr>
          <p:cNvPr id="25" name="Freeform 12"/>
          <p:cNvSpPr>
            <a:spLocks/>
          </p:cNvSpPr>
          <p:nvPr/>
        </p:nvSpPr>
        <p:spPr bwMode="auto">
          <a:xfrm flipH="1" flipV="1">
            <a:off x="9682427" y="5122808"/>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6">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1859642" y="4496436"/>
                <a:ext cx="8072481" cy="830997"/>
              </a:xfrm>
              <a:prstGeom prst="rect">
                <a:avLst/>
              </a:prstGeom>
              <a:noFill/>
            </p:spPr>
            <p:txBody>
              <a:bodyPr wrap="square" rtlCol="0">
                <a:spAutoFit/>
              </a:bodyPr>
              <a:lstStyle/>
              <a:p>
                <a:r>
                  <a:rPr lang="zh-CN" altLang="zh-CN" sz="1600" b="1" dirty="0">
                    <a:latin typeface="微软雅黑" pitchFamily="34" charset="-122"/>
                    <a:ea typeface="微软雅黑" pitchFamily="34" charset="-122"/>
                  </a:rPr>
                  <a:t>图</a:t>
                </a:r>
                <a:r>
                  <a:rPr lang="en-US" altLang="zh-CN" sz="1600" b="1" dirty="0">
                    <a:latin typeface="微软雅黑" pitchFamily="34" charset="-122"/>
                    <a:ea typeface="微软雅黑" pitchFamily="34" charset="-122"/>
                  </a:rPr>
                  <a:t>1</a:t>
                </a:r>
                <a:r>
                  <a:rPr lang="zh-CN" altLang="zh-CN" sz="1600" b="1" dirty="0">
                    <a:latin typeface="微软雅黑" pitchFamily="34" charset="-122"/>
                    <a:ea typeface="微软雅黑" pitchFamily="34" charset="-122"/>
                  </a:rPr>
                  <a:t>：我们的框架如何促进</a:t>
                </a:r>
                <a14:m>
                  <m:oMath xmlns:m="http://schemas.openxmlformats.org/officeDocument/2006/math">
                    <m:r>
                      <m:rPr>
                        <m:sty m:val="p"/>
                      </m:rPr>
                      <a:rPr lang="en-US" altLang="zh-CN" sz="1600" b="1">
                        <a:latin typeface="Cambria Math" panose="02040503050406030204" pitchFamily="18" charset="0"/>
                        <a:ea typeface="微软雅黑" pitchFamily="34" charset="-122"/>
                      </a:rPr>
                      <m:t>HOI</m:t>
                    </m:r>
                  </m:oMath>
                </a14:m>
                <a:r>
                  <a:rPr lang="zh-CN" altLang="zh-CN" sz="1600" b="1" dirty="0">
                    <a:latin typeface="微软雅黑" pitchFamily="34" charset="-122"/>
                    <a:ea typeface="微软雅黑" pitchFamily="34" charset="-122"/>
                  </a:rPr>
                  <a:t>检测的简化示意图。基线框架（上文）直接采用卷积特征来推断</a:t>
                </a:r>
                <a14:m>
                  <m:oMath xmlns:m="http://schemas.openxmlformats.org/officeDocument/2006/math">
                    <m:r>
                      <m:rPr>
                        <m:sty m:val="p"/>
                      </m:rPr>
                      <a:rPr lang="en-US" altLang="zh-CN" sz="1600" b="1">
                        <a:latin typeface="Cambria Math" panose="02040503050406030204" pitchFamily="18" charset="0"/>
                        <a:ea typeface="微软雅黑" pitchFamily="34" charset="-122"/>
                      </a:rPr>
                      <m:t>HOI</m:t>
                    </m:r>
                  </m:oMath>
                </a14:m>
                <a:r>
                  <a:rPr lang="zh-CN" altLang="zh-CN" sz="1600" b="1" dirty="0">
                    <a:latin typeface="微软雅黑" pitchFamily="34" charset="-122"/>
                    <a:ea typeface="微软雅黑" pitchFamily="34" charset="-122"/>
                  </a:rPr>
                  <a:t>，而忽略了交互推理。我们提出了一个新颖的模型（底部），该模型可以使视觉目标之间的交互语义来学习</a:t>
                </a:r>
                <a14:m>
                  <m:oMath xmlns:m="http://schemas.openxmlformats.org/officeDocument/2006/math">
                    <m:r>
                      <m:rPr>
                        <m:sty m:val="p"/>
                      </m:rPr>
                      <a:rPr lang="en-US" altLang="zh-CN" sz="1600" b="1">
                        <a:latin typeface="Cambria Math" panose="02040503050406030204" pitchFamily="18" charset="0"/>
                        <a:ea typeface="微软雅黑" pitchFamily="34" charset="-122"/>
                      </a:rPr>
                      <m:t>HOI</m:t>
                    </m:r>
                  </m:oMath>
                </a14:m>
                <a:r>
                  <a:rPr lang="zh-CN" altLang="zh-CN" sz="1600" b="1" dirty="0">
                    <a:latin typeface="微软雅黑" pitchFamily="34" charset="-122"/>
                    <a:ea typeface="微软雅黑" pitchFamily="34" charset="-122"/>
                  </a:rPr>
                  <a:t>特定表示。</a:t>
                </a:r>
              </a:p>
            </p:txBody>
          </p:sp>
        </mc:Choice>
        <mc:Fallback xmlns="">
          <p:sp>
            <p:nvSpPr>
              <p:cNvPr id="26" name="TextBox 25"/>
              <p:cNvSpPr txBox="1">
                <a:spLocks noRot="1" noChangeAspect="1" noMove="1" noResize="1" noEditPoints="1" noAdjustHandles="1" noChangeArrowheads="1" noChangeShapeType="1" noTextEdit="1"/>
              </p:cNvSpPr>
              <p:nvPr/>
            </p:nvSpPr>
            <p:spPr>
              <a:xfrm>
                <a:off x="1859642" y="4496436"/>
                <a:ext cx="8072481" cy="830997"/>
              </a:xfrm>
              <a:prstGeom prst="rect">
                <a:avLst/>
              </a:prstGeom>
              <a:blipFill>
                <a:blip r:embed="rId4"/>
                <a:stretch>
                  <a:fillRect l="-378" t="-2206" b="-8824"/>
                </a:stretch>
              </a:blipFill>
            </p:spPr>
            <p:txBody>
              <a:bodyPr/>
              <a:lstStyle/>
              <a:p>
                <a:r>
                  <a:rPr lang="zh-CN" altLang="en-US">
                    <a:noFill/>
                  </a:rPr>
                  <a:t> </a:t>
                </a:r>
              </a:p>
            </p:txBody>
          </p:sp>
        </mc:Fallback>
      </mc:AlternateContent>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6" name="图片 5">
            <a:extLst>
              <a:ext uri="{FF2B5EF4-FFF2-40B4-BE49-F238E27FC236}">
                <a16:creationId xmlns:a16="http://schemas.microsoft.com/office/drawing/2014/main" id="{5CE2CCD6-BAE9-404A-95D2-B8BEF70CBE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32" name="文本框 9">
            <a:extLst>
              <a:ext uri="{FF2B5EF4-FFF2-40B4-BE49-F238E27FC236}">
                <a16:creationId xmlns:a16="http://schemas.microsoft.com/office/drawing/2014/main" id="{88DE50B6-B8FA-4D88-9A63-DF1E65F64894}"/>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zh-CN" altLang="en-US" sz="1606" dirty="0">
                <a:solidFill>
                  <a:srgbClr val="2F5EB0"/>
                </a:solidFill>
                <a:latin typeface="微软雅黑" pitchFamily="34" charset="-122"/>
                <a:ea typeface="微软雅黑" pitchFamily="34" charset="-122"/>
              </a:rPr>
              <a:t>引言</a:t>
            </a:r>
          </a:p>
        </p:txBody>
      </p:sp>
      <p:pic>
        <p:nvPicPr>
          <p:cNvPr id="22" name="图片 21">
            <a:extLst>
              <a:ext uri="{FF2B5EF4-FFF2-40B4-BE49-F238E27FC236}">
                <a16:creationId xmlns:a16="http://schemas.microsoft.com/office/drawing/2014/main" id="{21406EB8-D991-4B47-A14B-2C08E2D375E6}"/>
              </a:ext>
            </a:extLst>
          </p:cNvPr>
          <p:cNvPicPr/>
          <p:nvPr/>
        </p:nvPicPr>
        <p:blipFill>
          <a:blip r:embed="rId6"/>
          <a:stretch>
            <a:fillRect/>
          </a:stretch>
        </p:blipFill>
        <p:spPr>
          <a:xfrm>
            <a:off x="560317" y="893088"/>
            <a:ext cx="5199925" cy="3243931"/>
          </a:xfrm>
          <a:prstGeom prst="rect">
            <a:avLst/>
          </a:prstGeom>
        </p:spPr>
      </p:pic>
      <p:sp>
        <p:nvSpPr>
          <p:cNvPr id="20" name="标注: 上箭头 19">
            <a:extLst>
              <a:ext uri="{FF2B5EF4-FFF2-40B4-BE49-F238E27FC236}">
                <a16:creationId xmlns:a16="http://schemas.microsoft.com/office/drawing/2014/main" id="{401BD4CB-AB19-4789-B930-92C7FB4D2C5B}"/>
              </a:ext>
            </a:extLst>
          </p:cNvPr>
          <p:cNvSpPr/>
          <p:nvPr/>
        </p:nvSpPr>
        <p:spPr>
          <a:xfrm>
            <a:off x="794476" y="3903352"/>
            <a:ext cx="1293360" cy="79715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项目功能</a:t>
            </a:r>
            <a:endParaRPr lang="zh-CN" altLang="en-US" dirty="0"/>
          </a:p>
        </p:txBody>
      </p:sp>
      <p:sp>
        <p:nvSpPr>
          <p:cNvPr id="28" name="标注: 上箭头 27">
            <a:extLst>
              <a:ext uri="{FF2B5EF4-FFF2-40B4-BE49-F238E27FC236}">
                <a16:creationId xmlns:a16="http://schemas.microsoft.com/office/drawing/2014/main" id="{E79619CC-A679-4B69-B265-D0EAC8FD384E}"/>
              </a:ext>
            </a:extLst>
          </p:cNvPr>
          <p:cNvSpPr/>
          <p:nvPr/>
        </p:nvSpPr>
        <p:spPr>
          <a:xfrm>
            <a:off x="2075087" y="3903352"/>
            <a:ext cx="1293360" cy="79715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消息传递</a:t>
            </a:r>
            <a:endParaRPr lang="zh-CN" altLang="en-US" dirty="0"/>
          </a:p>
        </p:txBody>
      </p:sp>
      <p:sp>
        <p:nvSpPr>
          <p:cNvPr id="29" name="标注: 上箭头 28">
            <a:extLst>
              <a:ext uri="{FF2B5EF4-FFF2-40B4-BE49-F238E27FC236}">
                <a16:creationId xmlns:a16="http://schemas.microsoft.com/office/drawing/2014/main" id="{60581303-CD7D-4AD7-9288-336E8DBE4434}"/>
              </a:ext>
            </a:extLst>
          </p:cNvPr>
          <p:cNvSpPr/>
          <p:nvPr/>
        </p:nvSpPr>
        <p:spPr>
          <a:xfrm>
            <a:off x="3270984" y="3886574"/>
            <a:ext cx="1293360" cy="79715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更新功能</a:t>
            </a:r>
            <a:endParaRPr lang="zh-CN" altLang="en-US" dirty="0"/>
          </a:p>
        </p:txBody>
      </p:sp>
    </p:spTree>
    <p:extLst>
      <p:ext uri="{BB962C8B-B14F-4D97-AF65-F5344CB8AC3E}">
        <p14:creationId xmlns:p14="http://schemas.microsoft.com/office/powerpoint/2010/main" val="102958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24" grpId="0" animBg="1"/>
      <p:bldP spid="25" grpId="0" animBg="1"/>
      <p:bldP spid="26" grpId="0"/>
      <p:bldP spid="20"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4" name="KSO_Shape"/>
          <p:cNvSpPr>
            <a:spLocks/>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矩形 47"/>
              <p:cNvSpPr>
                <a:spLocks noChangeArrowheads="1"/>
              </p:cNvSpPr>
              <p:nvPr/>
            </p:nvSpPr>
            <p:spPr bwMode="auto">
              <a:xfrm>
                <a:off x="726452" y="1179538"/>
                <a:ext cx="10002344" cy="12267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4779" tIns="32390" rIns="64779" bIns="32390">
                <a:spAutoFit/>
              </a:bodyPr>
              <a:lstStyle/>
              <a:p>
                <a:pPr>
                  <a:lnSpc>
                    <a:spcPct val="130000"/>
                  </a:lnSpc>
                  <a:spcBef>
                    <a:spcPct val="0"/>
                  </a:spcBef>
                </a:pPr>
                <a:r>
                  <a:rPr lang="zh-CN" altLang="zh-CN" sz="2000" b="1" dirty="0">
                    <a:latin typeface="微软雅黑" pitchFamily="34" charset="-122"/>
                    <a:ea typeface="微软雅黑" pitchFamily="34" charset="-122"/>
                  </a:rPr>
                  <a:t>基于提出的</a:t>
                </a:r>
                <a:r>
                  <a:rPr lang="en-US" altLang="zh-CN" sz="2000" b="1" dirty="0">
                    <a:latin typeface="微软雅黑" pitchFamily="34" charset="-122"/>
                    <a:ea typeface="微软雅黑" pitchFamily="34" charset="-122"/>
                  </a:rPr>
                  <a:t>in-Graph</a:t>
                </a:r>
                <a:r>
                  <a:rPr lang="zh-CN" altLang="zh-CN" sz="2000" b="1" dirty="0">
                    <a:latin typeface="微软雅黑" pitchFamily="34" charset="-122"/>
                    <a:ea typeface="微软雅黑" pitchFamily="34" charset="-122"/>
                  </a:rPr>
                  <a:t>模型，然后我们提供一个称为</a:t>
                </a:r>
                <a:r>
                  <a:rPr lang="en-US" altLang="zh-CN" sz="2000" b="1" dirty="0">
                    <a:latin typeface="微软雅黑" pitchFamily="34" charset="-122"/>
                    <a:ea typeface="微软雅黑" pitchFamily="34" charset="-122"/>
                  </a:rPr>
                  <a:t>in-</a:t>
                </a:r>
                <a:r>
                  <a:rPr lang="en-US" altLang="zh-CN" sz="2000" b="1" dirty="0" err="1">
                    <a:latin typeface="微软雅黑" pitchFamily="34" charset="-122"/>
                    <a:ea typeface="微软雅黑" pitchFamily="34" charset="-122"/>
                  </a:rPr>
                  <a:t>GraphNet</a:t>
                </a:r>
                <a:r>
                  <a:rPr lang="zh-CN" altLang="zh-CN" sz="2000" b="1" dirty="0">
                    <a:latin typeface="微软雅黑" pitchFamily="34" charset="-122"/>
                    <a:ea typeface="微软雅黑" pitchFamily="34" charset="-122"/>
                  </a:rPr>
                  <a:t>的通用框架，以隐式解析场景范围的交互式语义和实例范围的交互式语义以推断</a:t>
                </a:r>
                <a14:m>
                  <m:oMath xmlns:m="http://schemas.openxmlformats.org/officeDocument/2006/math">
                    <m:r>
                      <m:rPr>
                        <m:sty m:val="p"/>
                      </m:rPr>
                      <a:rPr lang="en-US" altLang="zh-CN" sz="2000" b="1">
                        <a:latin typeface="Cambria Math" panose="02040503050406030204" pitchFamily="18" charset="0"/>
                        <a:ea typeface="微软雅黑" pitchFamily="34" charset="-122"/>
                      </a:rPr>
                      <m:t>HOI</m:t>
                    </m:r>
                  </m:oMath>
                </a14:m>
                <a:r>
                  <a:rPr lang="zh-CN" altLang="zh-CN" sz="2000" b="1" dirty="0">
                    <a:latin typeface="微软雅黑" pitchFamily="34" charset="-122"/>
                    <a:ea typeface="微软雅黑" pitchFamily="34" charset="-122"/>
                  </a:rPr>
                  <a:t>，而不是分别对待每个视觉目标。</a:t>
                </a:r>
                <a:endParaRPr lang="en-US" altLang="zh-CN" sz="2000" b="1" dirty="0">
                  <a:latin typeface="微软雅黑" pitchFamily="34" charset="-122"/>
                  <a:ea typeface="微软雅黑" pitchFamily="34" charset="-122"/>
                  <a:sym typeface="微软雅黑" pitchFamily="34" charset="-122"/>
                </a:endParaRPr>
              </a:p>
            </p:txBody>
          </p:sp>
        </mc:Choice>
        <mc:Fallback>
          <p:sp>
            <p:nvSpPr>
              <p:cNvPr id="15" name="矩形 47"/>
              <p:cNvSpPr>
                <a:spLocks noRot="1" noChangeAspect="1" noMove="1" noResize="1" noEditPoints="1" noAdjustHandles="1" noChangeArrowheads="1" noChangeShapeType="1" noTextEdit="1"/>
              </p:cNvSpPr>
              <p:nvPr/>
            </p:nvSpPr>
            <p:spPr bwMode="auto">
              <a:xfrm>
                <a:off x="726452" y="1179538"/>
                <a:ext cx="10002344" cy="1226756"/>
              </a:xfrm>
              <a:prstGeom prst="rect">
                <a:avLst/>
              </a:prstGeom>
              <a:blipFill>
                <a:blip r:embed="rId3"/>
                <a:stretch>
                  <a:fillRect l="-914" r="-792" b="-89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矩形 3"/>
          <p:cNvSpPr>
            <a:spLocks noChangeArrowheads="1"/>
          </p:cNvSpPr>
          <p:nvPr/>
        </p:nvSpPr>
        <p:spPr bwMode="auto">
          <a:xfrm>
            <a:off x="742060" y="746627"/>
            <a:ext cx="1427653" cy="31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779" tIns="32390" rIns="64779" bIns="32390">
            <a:spAutoFit/>
          </a:bodyPr>
          <a:lstStyle/>
          <a:p>
            <a:pPr>
              <a:spcBef>
                <a:spcPct val="0"/>
              </a:spcBef>
              <a:buFont typeface="Arial" charset="0"/>
              <a:buNone/>
            </a:pPr>
            <a:r>
              <a:rPr lang="en-US" altLang="zh-CN"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in-</a:t>
            </a:r>
            <a:r>
              <a:rPr lang="en-US" altLang="zh-CN" sz="1606" b="1" dirty="0" err="1">
                <a:solidFill>
                  <a:srgbClr val="2F5EB0"/>
                </a:solidFill>
                <a:latin typeface="微软雅黑" panose="020B0503020204020204" pitchFamily="34" charset="-122"/>
                <a:ea typeface="微软雅黑" panose="020B0503020204020204" pitchFamily="34" charset="-122"/>
                <a:cs typeface="Arial" panose="020B0604020202020204" pitchFamily="34" charset="0"/>
              </a:rPr>
              <a:t>GraphNet</a:t>
            </a:r>
            <a:endParaRPr lang="en-US" altLang="zh-CN"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矩形 16"/>
          <p:cNvSpPr/>
          <p:nvPr/>
        </p:nvSpPr>
        <p:spPr>
          <a:xfrm>
            <a:off x="797912" y="1093850"/>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378747" y="1093850"/>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6" name="图片 5">
            <a:extLst>
              <a:ext uri="{FF2B5EF4-FFF2-40B4-BE49-F238E27FC236}">
                <a16:creationId xmlns:a16="http://schemas.microsoft.com/office/drawing/2014/main" id="{5CE2CCD6-BAE9-404A-95D2-B8BEF70CBE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32" name="文本框 9">
            <a:extLst>
              <a:ext uri="{FF2B5EF4-FFF2-40B4-BE49-F238E27FC236}">
                <a16:creationId xmlns:a16="http://schemas.microsoft.com/office/drawing/2014/main" id="{88DE50B6-B8FA-4D88-9A63-DF1E65F64894}"/>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zh-CN" altLang="en-US" sz="1606" dirty="0">
                <a:solidFill>
                  <a:srgbClr val="2F5EB0"/>
                </a:solidFill>
                <a:latin typeface="微软雅黑" pitchFamily="34" charset="-122"/>
                <a:ea typeface="微软雅黑" pitchFamily="34" charset="-122"/>
              </a:rPr>
              <a:t>引言</a:t>
            </a:r>
          </a:p>
        </p:txBody>
      </p:sp>
      <p:sp>
        <p:nvSpPr>
          <p:cNvPr id="30" name="矩形 3">
            <a:extLst>
              <a:ext uri="{FF2B5EF4-FFF2-40B4-BE49-F238E27FC236}">
                <a16:creationId xmlns:a16="http://schemas.microsoft.com/office/drawing/2014/main" id="{D2474188-503F-4F0A-97A2-C399BEFAAC58}"/>
              </a:ext>
            </a:extLst>
          </p:cNvPr>
          <p:cNvSpPr>
            <a:spLocks noChangeArrowheads="1"/>
          </p:cNvSpPr>
          <p:nvPr/>
        </p:nvSpPr>
        <p:spPr bwMode="auto">
          <a:xfrm>
            <a:off x="742060" y="2551412"/>
            <a:ext cx="746376" cy="31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779" tIns="32390" rIns="64779" bIns="32390">
            <a:spAutoFit/>
          </a:bodyPr>
          <a:lstStyle/>
          <a:p>
            <a:pPr>
              <a:spcBef>
                <a:spcPct val="0"/>
              </a:spcBef>
              <a:buFont typeface="Arial" charset="0"/>
              <a:buNone/>
            </a:pPr>
            <a:r>
              <a:rPr lang="zh-CN" altLang="en-US"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数据集</a:t>
            </a:r>
            <a:endParaRPr lang="en-US" altLang="zh-CN" sz="1606"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2C23BEDF-F8EB-4F5E-B6D9-ED1999512A93}"/>
              </a:ext>
            </a:extLst>
          </p:cNvPr>
          <p:cNvSpPr/>
          <p:nvPr/>
        </p:nvSpPr>
        <p:spPr>
          <a:xfrm>
            <a:off x="797912" y="2898635"/>
            <a:ext cx="566617" cy="3825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26BA6031-99A1-4663-B7FA-FF58D107BEE6}"/>
              </a:ext>
            </a:extLst>
          </p:cNvPr>
          <p:cNvSpPr/>
          <p:nvPr/>
        </p:nvSpPr>
        <p:spPr>
          <a:xfrm>
            <a:off x="1378747" y="2898635"/>
            <a:ext cx="1147781" cy="38259"/>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782" tIns="32390" rIns="64782" bIns="32390" rtlCol="0" anchor="ctr"/>
          <a:lstStyle/>
          <a:p>
            <a:pPr algn="ctr"/>
            <a:endParaRPr lang="zh-CN" altLang="en-US" sz="1606">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矩形 47">
            <a:extLst>
              <a:ext uri="{FF2B5EF4-FFF2-40B4-BE49-F238E27FC236}">
                <a16:creationId xmlns:a16="http://schemas.microsoft.com/office/drawing/2014/main" id="{66EF0527-DDA8-41D9-BF1F-899CD9A07900}"/>
              </a:ext>
            </a:extLst>
          </p:cNvPr>
          <p:cNvSpPr>
            <a:spLocks noChangeArrowheads="1"/>
          </p:cNvSpPr>
          <p:nvPr/>
        </p:nvSpPr>
        <p:spPr bwMode="auto">
          <a:xfrm>
            <a:off x="742060" y="3251305"/>
            <a:ext cx="10002344" cy="98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779" tIns="32390" rIns="64779" bIns="32390">
            <a:spAutoFit/>
          </a:bodyPr>
          <a:lstStyle/>
          <a:p>
            <a:r>
              <a:rPr lang="zh-CN" altLang="zh-CN" sz="2000" b="1" dirty="0">
                <a:latin typeface="微软雅黑" pitchFamily="34" charset="-122"/>
                <a:ea typeface="微软雅黑" pitchFamily="34" charset="-122"/>
              </a:rPr>
              <a:t>我们在两个公开基准</a:t>
            </a:r>
            <a:r>
              <a:rPr lang="en-US" altLang="zh-CN"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即</a:t>
            </a:r>
            <a:r>
              <a:rPr lang="en-US" altLang="zh-CN" sz="2000" b="1" dirty="0">
                <a:latin typeface="微软雅黑" pitchFamily="34" charset="-122"/>
                <a:ea typeface="微软雅黑" pitchFamily="34" charset="-122"/>
              </a:rPr>
              <a:t>V-COCO</a:t>
            </a:r>
            <a:r>
              <a:rPr lang="zh-CN" altLang="zh-CN" sz="2000" b="1" dirty="0">
                <a:latin typeface="微软雅黑" pitchFamily="34" charset="-122"/>
                <a:ea typeface="微软雅黑" pitchFamily="34" charset="-122"/>
              </a:rPr>
              <a:t>数据集和</a:t>
            </a:r>
            <a:r>
              <a:rPr lang="en-US" altLang="zh-CN" sz="2000" b="1" dirty="0">
                <a:latin typeface="微软雅黑" pitchFamily="34" charset="-122"/>
                <a:ea typeface="微软雅黑" pitchFamily="34" charset="-122"/>
              </a:rPr>
              <a:t>HICODET</a:t>
            </a:r>
            <a:r>
              <a:rPr lang="zh-CN" altLang="zh-CN" sz="2000" b="1" dirty="0">
                <a:latin typeface="微软雅黑" pitchFamily="34" charset="-122"/>
                <a:ea typeface="微软雅黑" pitchFamily="34" charset="-122"/>
              </a:rPr>
              <a:t>数据集</a:t>
            </a:r>
            <a:r>
              <a:rPr lang="en-US" altLang="zh-CN"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上进行了广泛的实验。与</a:t>
            </a:r>
            <a:r>
              <a:rPr lang="en-US" altLang="zh-CN" sz="2000" b="1" dirty="0">
                <a:latin typeface="微软雅黑" pitchFamily="34" charset="-122"/>
                <a:ea typeface="微软雅黑" pitchFamily="34" charset="-122"/>
              </a:rPr>
              <a:t>baseline</a:t>
            </a:r>
            <a:r>
              <a:rPr lang="zh-CN" altLang="zh-CN" sz="2000" b="1" dirty="0">
                <a:latin typeface="微软雅黑" pitchFamily="34" charset="-122"/>
                <a:ea typeface="微软雅黑" pitchFamily="34" charset="-122"/>
              </a:rPr>
              <a:t>相比，我们的方法具有明显的性能提升，并且以相当大的幅度优于最新方法</a:t>
            </a:r>
            <a:r>
              <a:rPr lang="en-US" altLang="zh-CN"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无姿态和基于姿态的方法</a:t>
            </a:r>
            <a:r>
              <a:rPr lang="en-US" altLang="zh-CN"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。我们还提供有关我们方法的详细消融研究，以方便将来的研究。</a:t>
            </a:r>
          </a:p>
        </p:txBody>
      </p:sp>
    </p:spTree>
    <p:extLst>
      <p:ext uri="{BB962C8B-B14F-4D97-AF65-F5344CB8AC3E}">
        <p14:creationId xmlns:p14="http://schemas.microsoft.com/office/powerpoint/2010/main" val="163060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3" name="矩形 52"/>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54" name="组合 53"/>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57" name="KSO_Shape"/>
          <p:cNvSpPr>
            <a:spLocks/>
          </p:cNvSpPr>
          <p:nvPr/>
        </p:nvSpPr>
        <p:spPr bwMode="auto">
          <a:xfrm>
            <a:off x="318162" y="192026"/>
            <a:ext cx="272383" cy="27238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457710" y="1947627"/>
            <a:ext cx="1292460" cy="129246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5" name="椭圆 1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6" name="椭圆 1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p>
          </p:txBody>
        </p:sp>
      </p:grpSp>
      <p:grpSp>
        <p:nvGrpSpPr>
          <p:cNvPr id="17" name="组合 16"/>
          <p:cNvGrpSpPr/>
          <p:nvPr/>
        </p:nvGrpSpPr>
        <p:grpSpPr>
          <a:xfrm>
            <a:off x="4525515" y="1947627"/>
            <a:ext cx="1292460" cy="129246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8" name="椭圆 17"/>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9" name="椭圆 18"/>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p>
          </p:txBody>
        </p:sp>
      </p:grpSp>
      <p:grpSp>
        <p:nvGrpSpPr>
          <p:cNvPr id="20" name="组合 19"/>
          <p:cNvGrpSpPr/>
          <p:nvPr/>
        </p:nvGrpSpPr>
        <p:grpSpPr>
          <a:xfrm>
            <a:off x="5705647" y="1947627"/>
            <a:ext cx="1292460" cy="129246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1" name="椭圆 20"/>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2" name="椭圆 21"/>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p>
          </p:txBody>
        </p:sp>
      </p:grpSp>
      <p:cxnSp>
        <p:nvCxnSpPr>
          <p:cNvPr id="23" name="Straight Connector 22"/>
          <p:cNvCxnSpPr/>
          <p:nvPr/>
        </p:nvCxnSpPr>
        <p:spPr>
          <a:xfrm rot="16200000" flipH="1">
            <a:off x="2213244" y="1529741"/>
            <a:ext cx="0" cy="2060207"/>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780607" y="1947627"/>
            <a:ext cx="1292460" cy="129246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5" name="椭圆 2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6" name="椭圆 2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700"/>
            </a:p>
          </p:txBody>
        </p:sp>
      </p:grpSp>
      <p:cxnSp>
        <p:nvCxnSpPr>
          <p:cNvPr id="27" name="Straight Connector 21"/>
          <p:cNvCxnSpPr/>
          <p:nvPr/>
        </p:nvCxnSpPr>
        <p:spPr>
          <a:xfrm rot="5400000">
            <a:off x="9307244" y="1529741"/>
            <a:ext cx="0" cy="2060207"/>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3918601" y="2324968"/>
            <a:ext cx="370679" cy="537778"/>
            <a:chOff x="5690315" y="3674507"/>
            <a:chExt cx="314729" cy="458061"/>
          </a:xfrm>
          <a:solidFill>
            <a:srgbClr val="2F5EB0"/>
          </a:solidFill>
          <a:effectLst>
            <a:outerShdw blurRad="50800" dist="38100" dir="2700000" algn="tl" rotWithShape="0">
              <a:prstClr val="black">
                <a:alpha val="40000"/>
              </a:prstClr>
            </a:outerShdw>
          </a:effectLst>
        </p:grpSpPr>
        <p:sp>
          <p:nvSpPr>
            <p:cNvPr id="29" name="Freeform 36"/>
            <p:cNvSpPr>
              <a:spLocks/>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13440">
                <a:defRPr/>
              </a:pPr>
              <a:endParaRPr lang="zh-CN" altLang="en-US" sz="1417">
                <a:solidFill>
                  <a:sysClr val="windowText" lastClr="000000"/>
                </a:solidFill>
                <a:latin typeface="Calibri"/>
                <a:ea typeface="宋体"/>
              </a:endParaRPr>
            </a:p>
          </p:txBody>
        </p:sp>
        <p:sp>
          <p:nvSpPr>
            <p:cNvPr id="3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13440">
                <a:defRPr/>
              </a:pPr>
              <a:endParaRPr lang="zh-CN" altLang="en-US" sz="1417">
                <a:solidFill>
                  <a:sysClr val="windowText" lastClr="000000"/>
                </a:solidFill>
                <a:latin typeface="Calibri"/>
                <a:ea typeface="宋体"/>
              </a:endParaRPr>
            </a:p>
          </p:txBody>
        </p:sp>
      </p:grpSp>
      <p:grpSp>
        <p:nvGrpSpPr>
          <p:cNvPr id="31" name="组合 30"/>
          <p:cNvGrpSpPr/>
          <p:nvPr/>
        </p:nvGrpSpPr>
        <p:grpSpPr>
          <a:xfrm>
            <a:off x="4905611" y="2346297"/>
            <a:ext cx="532267" cy="516449"/>
            <a:chOff x="6345238" y="2830513"/>
            <a:chExt cx="908050" cy="881063"/>
          </a:xfrm>
          <a:solidFill>
            <a:srgbClr val="2F5EB0"/>
          </a:solidFill>
          <a:effectLst>
            <a:outerShdw blurRad="50800" dist="38100" dir="2700000" algn="tl" rotWithShape="0">
              <a:prstClr val="black">
                <a:alpha val="40000"/>
              </a:prstClr>
            </a:outerShdw>
          </a:effectLst>
        </p:grpSpPr>
        <p:sp>
          <p:nvSpPr>
            <p:cNvPr id="32" name="Freeform 15"/>
            <p:cNvSpPr>
              <a:spLocks/>
            </p:cNvSpPr>
            <p:nvPr/>
          </p:nvSpPr>
          <p:spPr bwMode="auto">
            <a:xfrm>
              <a:off x="6464300" y="3198813"/>
              <a:ext cx="369887" cy="504825"/>
            </a:xfrm>
            <a:custGeom>
              <a:avLst/>
              <a:gdLst>
                <a:gd name="T0" fmla="*/ 106 w 158"/>
                <a:gd name="T1" fmla="*/ 85 h 216"/>
                <a:gd name="T2" fmla="*/ 106 w 158"/>
                <a:gd name="T3" fmla="*/ 190 h 216"/>
                <a:gd name="T4" fmla="*/ 80 w 158"/>
                <a:gd name="T5" fmla="*/ 216 h 216"/>
                <a:gd name="T6" fmla="*/ 80 w 158"/>
                <a:gd name="T7" fmla="*/ 216 h 216"/>
                <a:gd name="T8" fmla="*/ 54 w 158"/>
                <a:gd name="T9" fmla="*/ 190 h 216"/>
                <a:gd name="T10" fmla="*/ 54 w 158"/>
                <a:gd name="T11" fmla="*/ 85 h 216"/>
                <a:gd name="T12" fmla="*/ 18 w 158"/>
                <a:gd name="T13" fmla="*/ 85 h 216"/>
                <a:gd name="T14" fmla="*/ 11 w 158"/>
                <a:gd name="T15" fmla="*/ 62 h 216"/>
                <a:gd name="T16" fmla="*/ 61 w 158"/>
                <a:gd name="T17" fmla="*/ 12 h 216"/>
                <a:gd name="T18" fmla="*/ 98 w 158"/>
                <a:gd name="T19" fmla="*/ 12 h 216"/>
                <a:gd name="T20" fmla="*/ 149 w 158"/>
                <a:gd name="T21" fmla="*/ 62 h 216"/>
                <a:gd name="T22" fmla="*/ 139 w 158"/>
                <a:gd name="T23" fmla="*/ 85 h 216"/>
                <a:gd name="T24" fmla="*/ 106 w 158"/>
                <a:gd name="T25" fmla="*/ 8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85"/>
                  </a:moveTo>
                  <a:cubicBezTo>
                    <a:pt x="106" y="190"/>
                    <a:pt x="106" y="190"/>
                    <a:pt x="106" y="190"/>
                  </a:cubicBezTo>
                  <a:cubicBezTo>
                    <a:pt x="106" y="204"/>
                    <a:pt x="94" y="216"/>
                    <a:pt x="80" y="216"/>
                  </a:cubicBezTo>
                  <a:cubicBezTo>
                    <a:pt x="80" y="216"/>
                    <a:pt x="80" y="216"/>
                    <a:pt x="80" y="216"/>
                  </a:cubicBezTo>
                  <a:cubicBezTo>
                    <a:pt x="65" y="216"/>
                    <a:pt x="54" y="204"/>
                    <a:pt x="54" y="190"/>
                  </a:cubicBezTo>
                  <a:cubicBezTo>
                    <a:pt x="54" y="85"/>
                    <a:pt x="54" y="85"/>
                    <a:pt x="54" y="85"/>
                  </a:cubicBezTo>
                  <a:cubicBezTo>
                    <a:pt x="18" y="85"/>
                    <a:pt x="18" y="85"/>
                    <a:pt x="18" y="85"/>
                  </a:cubicBezTo>
                  <a:cubicBezTo>
                    <a:pt x="3" y="85"/>
                    <a:pt x="0" y="72"/>
                    <a:pt x="11" y="62"/>
                  </a:cubicBezTo>
                  <a:cubicBezTo>
                    <a:pt x="61" y="12"/>
                    <a:pt x="61" y="12"/>
                    <a:pt x="61" y="12"/>
                  </a:cubicBezTo>
                  <a:cubicBezTo>
                    <a:pt x="73" y="0"/>
                    <a:pt x="85" y="0"/>
                    <a:pt x="98" y="12"/>
                  </a:cubicBezTo>
                  <a:cubicBezTo>
                    <a:pt x="149" y="62"/>
                    <a:pt x="149" y="62"/>
                    <a:pt x="149" y="62"/>
                  </a:cubicBezTo>
                  <a:cubicBezTo>
                    <a:pt x="158" y="71"/>
                    <a:pt x="157" y="85"/>
                    <a:pt x="139" y="85"/>
                  </a:cubicBezTo>
                  <a:lnTo>
                    <a:pt x="106"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p>
              <a:endParaRPr lang="zh-CN" altLang="en-US" sz="1134" b="1">
                <a:solidFill>
                  <a:srgbClr val="0EDEBA"/>
                </a:solidFill>
                <a:latin typeface="微软雅黑" panose="020B0503020204020204" pitchFamily="34" charset="-122"/>
                <a:ea typeface="微软雅黑" panose="020B0503020204020204" pitchFamily="34" charset="-122"/>
              </a:endParaRPr>
            </a:p>
          </p:txBody>
        </p:sp>
        <p:sp>
          <p:nvSpPr>
            <p:cNvPr id="33" name="Freeform 16"/>
            <p:cNvSpPr>
              <a:spLocks/>
            </p:cNvSpPr>
            <p:nvPr/>
          </p:nvSpPr>
          <p:spPr bwMode="auto">
            <a:xfrm>
              <a:off x="6345238" y="2830513"/>
              <a:ext cx="908050" cy="636588"/>
            </a:xfrm>
            <a:custGeom>
              <a:avLst/>
              <a:gdLst>
                <a:gd name="T0" fmla="*/ 308 w 388"/>
                <a:gd name="T1" fmla="*/ 99 h 272"/>
                <a:gd name="T2" fmla="*/ 388 w 388"/>
                <a:gd name="T3" fmla="*/ 184 h 272"/>
                <a:gd name="T4" fmla="*/ 388 w 388"/>
                <a:gd name="T5" fmla="*/ 184 h 272"/>
                <a:gd name="T6" fmla="*/ 304 w 388"/>
                <a:gd name="T7" fmla="*/ 270 h 272"/>
                <a:gd name="T8" fmla="*/ 304 w 388"/>
                <a:gd name="T9" fmla="*/ 186 h 272"/>
                <a:gd name="T10" fmla="*/ 293 w 388"/>
                <a:gd name="T11" fmla="*/ 158 h 272"/>
                <a:gd name="T12" fmla="*/ 266 w 388"/>
                <a:gd name="T13" fmla="*/ 147 h 272"/>
                <a:gd name="T14" fmla="*/ 238 w 388"/>
                <a:gd name="T15" fmla="*/ 158 h 272"/>
                <a:gd name="T16" fmla="*/ 227 w 388"/>
                <a:gd name="T17" fmla="*/ 186 h 272"/>
                <a:gd name="T18" fmla="*/ 227 w 388"/>
                <a:gd name="T19" fmla="*/ 272 h 272"/>
                <a:gd name="T20" fmla="*/ 170 w 388"/>
                <a:gd name="T21" fmla="*/ 272 h 272"/>
                <a:gd name="T22" fmla="*/ 170 w 388"/>
                <a:gd name="T23" fmla="*/ 255 h 272"/>
                <a:gd name="T24" fmla="*/ 190 w 388"/>
                <a:gd name="T25" fmla="*/ 255 h 272"/>
                <a:gd name="T26" fmla="*/ 206 w 388"/>
                <a:gd name="T27" fmla="*/ 251 h 272"/>
                <a:gd name="T28" fmla="*/ 217 w 388"/>
                <a:gd name="T29" fmla="*/ 239 h 272"/>
                <a:gd name="T30" fmla="*/ 217 w 388"/>
                <a:gd name="T31" fmla="*/ 224 h 272"/>
                <a:gd name="T32" fmla="*/ 209 w 388"/>
                <a:gd name="T33" fmla="*/ 210 h 272"/>
                <a:gd name="T34" fmla="*/ 158 w 388"/>
                <a:gd name="T35" fmla="*/ 160 h 272"/>
                <a:gd name="T36" fmla="*/ 131 w 388"/>
                <a:gd name="T37" fmla="*/ 147 h 272"/>
                <a:gd name="T38" fmla="*/ 103 w 388"/>
                <a:gd name="T39" fmla="*/ 160 h 272"/>
                <a:gd name="T40" fmla="*/ 53 w 388"/>
                <a:gd name="T41" fmla="*/ 210 h 272"/>
                <a:gd name="T42" fmla="*/ 44 w 388"/>
                <a:gd name="T43" fmla="*/ 225 h 272"/>
                <a:gd name="T44" fmla="*/ 44 w 388"/>
                <a:gd name="T45" fmla="*/ 239 h 272"/>
                <a:gd name="T46" fmla="*/ 54 w 388"/>
                <a:gd name="T47" fmla="*/ 251 h 272"/>
                <a:gd name="T48" fmla="*/ 69 w 388"/>
                <a:gd name="T49" fmla="*/ 255 h 272"/>
                <a:gd name="T50" fmla="*/ 92 w 388"/>
                <a:gd name="T51" fmla="*/ 255 h 272"/>
                <a:gd name="T52" fmla="*/ 92 w 388"/>
                <a:gd name="T53" fmla="*/ 271 h 272"/>
                <a:gd name="T54" fmla="*/ 0 w 388"/>
                <a:gd name="T55" fmla="*/ 184 h 272"/>
                <a:gd name="T56" fmla="*/ 0 w 388"/>
                <a:gd name="T57" fmla="*/ 184 h 272"/>
                <a:gd name="T58" fmla="*/ 80 w 388"/>
                <a:gd name="T59" fmla="*/ 99 h 272"/>
                <a:gd name="T60" fmla="*/ 80 w 388"/>
                <a:gd name="T61" fmla="*/ 96 h 272"/>
                <a:gd name="T62" fmla="*/ 194 w 388"/>
                <a:gd name="T63" fmla="*/ 0 h 272"/>
                <a:gd name="T64" fmla="*/ 308 w 388"/>
                <a:gd name="T65" fmla="*/ 96 h 272"/>
                <a:gd name="T66" fmla="*/ 308 w 388"/>
                <a:gd name="T67"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 h="272">
                  <a:moveTo>
                    <a:pt x="308" y="99"/>
                  </a:moveTo>
                  <a:cubicBezTo>
                    <a:pt x="354" y="108"/>
                    <a:pt x="388" y="143"/>
                    <a:pt x="388" y="184"/>
                  </a:cubicBezTo>
                  <a:cubicBezTo>
                    <a:pt x="388" y="184"/>
                    <a:pt x="388" y="184"/>
                    <a:pt x="388" y="184"/>
                  </a:cubicBezTo>
                  <a:cubicBezTo>
                    <a:pt x="388" y="227"/>
                    <a:pt x="352" y="262"/>
                    <a:pt x="304" y="270"/>
                  </a:cubicBezTo>
                  <a:cubicBezTo>
                    <a:pt x="304" y="186"/>
                    <a:pt x="304" y="186"/>
                    <a:pt x="304" y="186"/>
                  </a:cubicBezTo>
                  <a:cubicBezTo>
                    <a:pt x="304" y="175"/>
                    <a:pt x="300" y="165"/>
                    <a:pt x="293" y="158"/>
                  </a:cubicBezTo>
                  <a:cubicBezTo>
                    <a:pt x="286" y="151"/>
                    <a:pt x="276" y="147"/>
                    <a:pt x="266" y="147"/>
                  </a:cubicBezTo>
                  <a:cubicBezTo>
                    <a:pt x="255" y="147"/>
                    <a:pt x="245" y="151"/>
                    <a:pt x="238" y="158"/>
                  </a:cubicBezTo>
                  <a:cubicBezTo>
                    <a:pt x="231" y="165"/>
                    <a:pt x="227" y="175"/>
                    <a:pt x="227" y="186"/>
                  </a:cubicBezTo>
                  <a:cubicBezTo>
                    <a:pt x="227" y="272"/>
                    <a:pt x="227" y="272"/>
                    <a:pt x="227" y="272"/>
                  </a:cubicBezTo>
                  <a:cubicBezTo>
                    <a:pt x="170" y="272"/>
                    <a:pt x="170" y="272"/>
                    <a:pt x="170" y="272"/>
                  </a:cubicBezTo>
                  <a:cubicBezTo>
                    <a:pt x="170" y="255"/>
                    <a:pt x="170" y="255"/>
                    <a:pt x="170" y="255"/>
                  </a:cubicBezTo>
                  <a:cubicBezTo>
                    <a:pt x="190" y="255"/>
                    <a:pt x="190" y="255"/>
                    <a:pt x="190" y="255"/>
                  </a:cubicBezTo>
                  <a:cubicBezTo>
                    <a:pt x="196" y="255"/>
                    <a:pt x="202" y="253"/>
                    <a:pt x="206" y="251"/>
                  </a:cubicBezTo>
                  <a:cubicBezTo>
                    <a:pt x="211" y="248"/>
                    <a:pt x="215" y="244"/>
                    <a:pt x="217" y="239"/>
                  </a:cubicBezTo>
                  <a:cubicBezTo>
                    <a:pt x="218" y="234"/>
                    <a:pt x="219" y="229"/>
                    <a:pt x="217" y="224"/>
                  </a:cubicBezTo>
                  <a:cubicBezTo>
                    <a:pt x="216" y="219"/>
                    <a:pt x="213" y="214"/>
                    <a:pt x="209" y="210"/>
                  </a:cubicBezTo>
                  <a:cubicBezTo>
                    <a:pt x="158" y="160"/>
                    <a:pt x="158" y="160"/>
                    <a:pt x="158" y="160"/>
                  </a:cubicBezTo>
                  <a:cubicBezTo>
                    <a:pt x="149" y="151"/>
                    <a:pt x="140" y="147"/>
                    <a:pt x="131" y="147"/>
                  </a:cubicBezTo>
                  <a:cubicBezTo>
                    <a:pt x="121" y="147"/>
                    <a:pt x="112" y="152"/>
                    <a:pt x="103" y="160"/>
                  </a:cubicBezTo>
                  <a:cubicBezTo>
                    <a:pt x="53" y="210"/>
                    <a:pt x="53" y="210"/>
                    <a:pt x="53" y="210"/>
                  </a:cubicBezTo>
                  <a:cubicBezTo>
                    <a:pt x="48" y="215"/>
                    <a:pt x="45" y="220"/>
                    <a:pt x="44" y="225"/>
                  </a:cubicBezTo>
                  <a:cubicBezTo>
                    <a:pt x="42" y="230"/>
                    <a:pt x="42" y="235"/>
                    <a:pt x="44" y="239"/>
                  </a:cubicBezTo>
                  <a:cubicBezTo>
                    <a:pt x="46" y="244"/>
                    <a:pt x="49" y="248"/>
                    <a:pt x="54" y="251"/>
                  </a:cubicBezTo>
                  <a:cubicBezTo>
                    <a:pt x="58" y="253"/>
                    <a:pt x="63" y="255"/>
                    <a:pt x="69" y="255"/>
                  </a:cubicBezTo>
                  <a:cubicBezTo>
                    <a:pt x="92" y="255"/>
                    <a:pt x="92" y="255"/>
                    <a:pt x="92" y="255"/>
                  </a:cubicBezTo>
                  <a:cubicBezTo>
                    <a:pt x="92" y="271"/>
                    <a:pt x="92" y="271"/>
                    <a:pt x="92" y="271"/>
                  </a:cubicBezTo>
                  <a:cubicBezTo>
                    <a:pt x="40" y="266"/>
                    <a:pt x="0" y="229"/>
                    <a:pt x="0" y="184"/>
                  </a:cubicBezTo>
                  <a:cubicBezTo>
                    <a:pt x="0" y="184"/>
                    <a:pt x="0" y="184"/>
                    <a:pt x="0" y="184"/>
                  </a:cubicBezTo>
                  <a:cubicBezTo>
                    <a:pt x="0" y="143"/>
                    <a:pt x="34" y="108"/>
                    <a:pt x="80" y="99"/>
                  </a:cubicBezTo>
                  <a:cubicBezTo>
                    <a:pt x="80" y="98"/>
                    <a:pt x="80" y="97"/>
                    <a:pt x="80" y="96"/>
                  </a:cubicBezTo>
                  <a:cubicBezTo>
                    <a:pt x="80" y="43"/>
                    <a:pt x="131" y="0"/>
                    <a:pt x="194" y="0"/>
                  </a:cubicBezTo>
                  <a:cubicBezTo>
                    <a:pt x="257" y="0"/>
                    <a:pt x="308" y="43"/>
                    <a:pt x="308" y="96"/>
                  </a:cubicBezTo>
                  <a:cubicBezTo>
                    <a:pt x="308" y="97"/>
                    <a:pt x="308" y="98"/>
                    <a:pt x="30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p>
              <a:endParaRPr lang="zh-CN" altLang="en-US" sz="1134" b="1">
                <a:solidFill>
                  <a:srgbClr val="0EDEBA"/>
                </a:solidFill>
                <a:latin typeface="微软雅黑" panose="020B0503020204020204" pitchFamily="34" charset="-122"/>
                <a:ea typeface="微软雅黑" panose="020B0503020204020204" pitchFamily="34" charset="-122"/>
              </a:endParaRPr>
            </a:p>
          </p:txBody>
        </p:sp>
        <p:sp>
          <p:nvSpPr>
            <p:cNvPr id="34" name="Freeform 17"/>
            <p:cNvSpPr>
              <a:spLocks/>
            </p:cNvSpPr>
            <p:nvPr/>
          </p:nvSpPr>
          <p:spPr bwMode="auto">
            <a:xfrm>
              <a:off x="6780213" y="3205163"/>
              <a:ext cx="369887" cy="506413"/>
            </a:xfrm>
            <a:custGeom>
              <a:avLst/>
              <a:gdLst>
                <a:gd name="T0" fmla="*/ 106 w 158"/>
                <a:gd name="T1" fmla="*/ 131 h 216"/>
                <a:gd name="T2" fmla="*/ 106 w 158"/>
                <a:gd name="T3" fmla="*/ 26 h 216"/>
                <a:gd name="T4" fmla="*/ 80 w 158"/>
                <a:gd name="T5" fmla="*/ 0 h 216"/>
                <a:gd name="T6" fmla="*/ 80 w 158"/>
                <a:gd name="T7" fmla="*/ 0 h 216"/>
                <a:gd name="T8" fmla="*/ 54 w 158"/>
                <a:gd name="T9" fmla="*/ 26 h 216"/>
                <a:gd name="T10" fmla="*/ 54 w 158"/>
                <a:gd name="T11" fmla="*/ 131 h 216"/>
                <a:gd name="T12" fmla="*/ 18 w 158"/>
                <a:gd name="T13" fmla="*/ 131 h 216"/>
                <a:gd name="T14" fmla="*/ 10 w 158"/>
                <a:gd name="T15" fmla="*/ 153 h 216"/>
                <a:gd name="T16" fmla="*/ 61 w 158"/>
                <a:gd name="T17" fmla="*/ 203 h 216"/>
                <a:gd name="T18" fmla="*/ 98 w 158"/>
                <a:gd name="T19" fmla="*/ 203 h 216"/>
                <a:gd name="T20" fmla="*/ 149 w 158"/>
                <a:gd name="T21" fmla="*/ 153 h 216"/>
                <a:gd name="T22" fmla="*/ 138 w 158"/>
                <a:gd name="T23" fmla="*/ 131 h 216"/>
                <a:gd name="T24" fmla="*/ 106 w 158"/>
                <a:gd name="T25" fmla="*/ 13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131"/>
                  </a:moveTo>
                  <a:cubicBezTo>
                    <a:pt x="106" y="26"/>
                    <a:pt x="106" y="26"/>
                    <a:pt x="106" y="26"/>
                  </a:cubicBezTo>
                  <a:cubicBezTo>
                    <a:pt x="106" y="12"/>
                    <a:pt x="94" y="0"/>
                    <a:pt x="80" y="0"/>
                  </a:cubicBezTo>
                  <a:cubicBezTo>
                    <a:pt x="80" y="0"/>
                    <a:pt x="80" y="0"/>
                    <a:pt x="80" y="0"/>
                  </a:cubicBezTo>
                  <a:cubicBezTo>
                    <a:pt x="65" y="0"/>
                    <a:pt x="54" y="12"/>
                    <a:pt x="54" y="26"/>
                  </a:cubicBezTo>
                  <a:cubicBezTo>
                    <a:pt x="54" y="131"/>
                    <a:pt x="54" y="131"/>
                    <a:pt x="54" y="131"/>
                  </a:cubicBezTo>
                  <a:cubicBezTo>
                    <a:pt x="18" y="131"/>
                    <a:pt x="18" y="131"/>
                    <a:pt x="18" y="131"/>
                  </a:cubicBezTo>
                  <a:cubicBezTo>
                    <a:pt x="3" y="131"/>
                    <a:pt x="0" y="143"/>
                    <a:pt x="10" y="153"/>
                  </a:cubicBezTo>
                  <a:cubicBezTo>
                    <a:pt x="61" y="203"/>
                    <a:pt x="61" y="203"/>
                    <a:pt x="61" y="203"/>
                  </a:cubicBezTo>
                  <a:cubicBezTo>
                    <a:pt x="73" y="216"/>
                    <a:pt x="85" y="216"/>
                    <a:pt x="98" y="203"/>
                  </a:cubicBezTo>
                  <a:cubicBezTo>
                    <a:pt x="149" y="153"/>
                    <a:pt x="149" y="153"/>
                    <a:pt x="149" y="153"/>
                  </a:cubicBezTo>
                  <a:cubicBezTo>
                    <a:pt x="158" y="144"/>
                    <a:pt x="156" y="131"/>
                    <a:pt x="138" y="131"/>
                  </a:cubicBezTo>
                  <a:lnTo>
                    <a:pt x="10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p>
              <a:endParaRPr lang="zh-CN" altLang="en-US" sz="1134" b="1">
                <a:solidFill>
                  <a:srgbClr val="0EDEBA"/>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103364" y="2423796"/>
            <a:ext cx="497025" cy="415950"/>
            <a:chOff x="10593388" y="692150"/>
            <a:chExt cx="1119187" cy="936625"/>
          </a:xfrm>
          <a:solidFill>
            <a:srgbClr val="2F5EB0"/>
          </a:solidFill>
          <a:effectLst>
            <a:outerShdw blurRad="50800" dist="38100" dir="2700000" algn="tl" rotWithShape="0">
              <a:prstClr val="black">
                <a:alpha val="40000"/>
              </a:prstClr>
            </a:outerShdw>
          </a:effectLst>
        </p:grpSpPr>
        <p:sp>
          <p:nvSpPr>
            <p:cNvPr id="36" name="Freeform 12"/>
            <p:cNvSpPr>
              <a:spLocks noEditPoints="1"/>
            </p:cNvSpPr>
            <p:nvPr/>
          </p:nvSpPr>
          <p:spPr bwMode="auto">
            <a:xfrm>
              <a:off x="10593388" y="827088"/>
              <a:ext cx="679450" cy="679450"/>
            </a:xfrm>
            <a:custGeom>
              <a:avLst/>
              <a:gdLst>
                <a:gd name="T0" fmla="*/ 145 w 290"/>
                <a:gd name="T1" fmla="*/ 290 h 290"/>
                <a:gd name="T2" fmla="*/ 168 w 290"/>
                <a:gd name="T3" fmla="*/ 290 h 290"/>
                <a:gd name="T4" fmla="*/ 168 w 290"/>
                <a:gd name="T5" fmla="*/ 268 h 290"/>
                <a:gd name="T6" fmla="*/ 216 w 290"/>
                <a:gd name="T7" fmla="*/ 249 h 290"/>
                <a:gd name="T8" fmla="*/ 231 w 290"/>
                <a:gd name="T9" fmla="*/ 264 h 290"/>
                <a:gd name="T10" fmla="*/ 264 w 290"/>
                <a:gd name="T11" fmla="*/ 232 h 290"/>
                <a:gd name="T12" fmla="*/ 248 w 290"/>
                <a:gd name="T13" fmla="*/ 216 h 290"/>
                <a:gd name="T14" fmla="*/ 268 w 290"/>
                <a:gd name="T15" fmla="*/ 168 h 290"/>
                <a:gd name="T16" fmla="*/ 290 w 290"/>
                <a:gd name="T17" fmla="*/ 168 h 290"/>
                <a:gd name="T18" fmla="*/ 290 w 290"/>
                <a:gd name="T19" fmla="*/ 122 h 290"/>
                <a:gd name="T20" fmla="*/ 268 w 290"/>
                <a:gd name="T21" fmla="*/ 122 h 290"/>
                <a:gd name="T22" fmla="*/ 248 w 290"/>
                <a:gd name="T23" fmla="*/ 74 h 290"/>
                <a:gd name="T24" fmla="*/ 264 w 290"/>
                <a:gd name="T25" fmla="*/ 59 h 290"/>
                <a:gd name="T26" fmla="*/ 231 w 290"/>
                <a:gd name="T27" fmla="*/ 27 h 290"/>
                <a:gd name="T28" fmla="*/ 216 w 290"/>
                <a:gd name="T29" fmla="*/ 42 h 290"/>
                <a:gd name="T30" fmla="*/ 168 w 290"/>
                <a:gd name="T31" fmla="*/ 22 h 290"/>
                <a:gd name="T32" fmla="*/ 168 w 290"/>
                <a:gd name="T33" fmla="*/ 0 h 290"/>
                <a:gd name="T34" fmla="*/ 145 w 290"/>
                <a:gd name="T35" fmla="*/ 0 h 290"/>
                <a:gd name="T36" fmla="*/ 145 w 290"/>
                <a:gd name="T37" fmla="*/ 53 h 290"/>
                <a:gd name="T38" fmla="*/ 237 w 290"/>
                <a:gd name="T39" fmla="*/ 145 h 290"/>
                <a:gd name="T40" fmla="*/ 145 w 290"/>
                <a:gd name="T41" fmla="*/ 238 h 290"/>
                <a:gd name="T42" fmla="*/ 145 w 290"/>
                <a:gd name="T43" fmla="*/ 290 h 290"/>
                <a:gd name="T44" fmla="*/ 42 w 290"/>
                <a:gd name="T45" fmla="*/ 216 h 290"/>
                <a:gd name="T46" fmla="*/ 26 w 290"/>
                <a:gd name="T47" fmla="*/ 232 h 290"/>
                <a:gd name="T48" fmla="*/ 59 w 290"/>
                <a:gd name="T49" fmla="*/ 264 h 290"/>
                <a:gd name="T50" fmla="*/ 74 w 290"/>
                <a:gd name="T51" fmla="*/ 249 h 290"/>
                <a:gd name="T52" fmla="*/ 122 w 290"/>
                <a:gd name="T53" fmla="*/ 268 h 290"/>
                <a:gd name="T54" fmla="*/ 122 w 290"/>
                <a:gd name="T55" fmla="*/ 290 h 290"/>
                <a:gd name="T56" fmla="*/ 145 w 290"/>
                <a:gd name="T57" fmla="*/ 290 h 290"/>
                <a:gd name="T58" fmla="*/ 145 w 290"/>
                <a:gd name="T59" fmla="*/ 238 h 290"/>
                <a:gd name="T60" fmla="*/ 145 w 290"/>
                <a:gd name="T61" fmla="*/ 238 h 290"/>
                <a:gd name="T62" fmla="*/ 52 w 290"/>
                <a:gd name="T63" fmla="*/ 145 h 290"/>
                <a:gd name="T64" fmla="*/ 145 w 290"/>
                <a:gd name="T65" fmla="*/ 53 h 290"/>
                <a:gd name="T66" fmla="*/ 145 w 290"/>
                <a:gd name="T67" fmla="*/ 53 h 290"/>
                <a:gd name="T68" fmla="*/ 145 w 290"/>
                <a:gd name="T69" fmla="*/ 53 h 290"/>
                <a:gd name="T70" fmla="*/ 145 w 290"/>
                <a:gd name="T71" fmla="*/ 0 h 290"/>
                <a:gd name="T72" fmla="*/ 122 w 290"/>
                <a:gd name="T73" fmla="*/ 0 h 290"/>
                <a:gd name="T74" fmla="*/ 122 w 290"/>
                <a:gd name="T75" fmla="*/ 22 h 290"/>
                <a:gd name="T76" fmla="*/ 74 w 290"/>
                <a:gd name="T77" fmla="*/ 42 h 290"/>
                <a:gd name="T78" fmla="*/ 59 w 290"/>
                <a:gd name="T79" fmla="*/ 27 h 290"/>
                <a:gd name="T80" fmla="*/ 26 w 290"/>
                <a:gd name="T81" fmla="*/ 59 h 290"/>
                <a:gd name="T82" fmla="*/ 42 w 290"/>
                <a:gd name="T83" fmla="*/ 74 h 290"/>
                <a:gd name="T84" fmla="*/ 22 w 290"/>
                <a:gd name="T85" fmla="*/ 122 h 290"/>
                <a:gd name="T86" fmla="*/ 0 w 290"/>
                <a:gd name="T87" fmla="*/ 122 h 290"/>
                <a:gd name="T88" fmla="*/ 0 w 290"/>
                <a:gd name="T89" fmla="*/ 168 h 290"/>
                <a:gd name="T90" fmla="*/ 22 w 290"/>
                <a:gd name="T91" fmla="*/ 168 h 290"/>
                <a:gd name="T92" fmla="*/ 42 w 290"/>
                <a:gd name="T93" fmla="*/ 21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290">
                  <a:moveTo>
                    <a:pt x="145" y="290"/>
                  </a:moveTo>
                  <a:cubicBezTo>
                    <a:pt x="168" y="290"/>
                    <a:pt x="168" y="290"/>
                    <a:pt x="168" y="290"/>
                  </a:cubicBezTo>
                  <a:cubicBezTo>
                    <a:pt x="168" y="268"/>
                    <a:pt x="168" y="268"/>
                    <a:pt x="168" y="268"/>
                  </a:cubicBezTo>
                  <a:cubicBezTo>
                    <a:pt x="185" y="265"/>
                    <a:pt x="202" y="258"/>
                    <a:pt x="216" y="249"/>
                  </a:cubicBezTo>
                  <a:cubicBezTo>
                    <a:pt x="231" y="264"/>
                    <a:pt x="231" y="264"/>
                    <a:pt x="231" y="264"/>
                  </a:cubicBezTo>
                  <a:cubicBezTo>
                    <a:pt x="264" y="232"/>
                    <a:pt x="264" y="232"/>
                    <a:pt x="264" y="232"/>
                  </a:cubicBezTo>
                  <a:cubicBezTo>
                    <a:pt x="248" y="216"/>
                    <a:pt x="248" y="216"/>
                    <a:pt x="248" y="216"/>
                  </a:cubicBezTo>
                  <a:cubicBezTo>
                    <a:pt x="258" y="202"/>
                    <a:pt x="265" y="186"/>
                    <a:pt x="268" y="168"/>
                  </a:cubicBezTo>
                  <a:cubicBezTo>
                    <a:pt x="290" y="168"/>
                    <a:pt x="290" y="168"/>
                    <a:pt x="290" y="168"/>
                  </a:cubicBezTo>
                  <a:cubicBezTo>
                    <a:pt x="290" y="122"/>
                    <a:pt x="290" y="122"/>
                    <a:pt x="290" y="122"/>
                  </a:cubicBezTo>
                  <a:cubicBezTo>
                    <a:pt x="268" y="122"/>
                    <a:pt x="268" y="122"/>
                    <a:pt x="268" y="122"/>
                  </a:cubicBezTo>
                  <a:cubicBezTo>
                    <a:pt x="265" y="105"/>
                    <a:pt x="258" y="89"/>
                    <a:pt x="248" y="74"/>
                  </a:cubicBezTo>
                  <a:cubicBezTo>
                    <a:pt x="264" y="59"/>
                    <a:pt x="264" y="59"/>
                    <a:pt x="264" y="59"/>
                  </a:cubicBezTo>
                  <a:cubicBezTo>
                    <a:pt x="231" y="27"/>
                    <a:pt x="231" y="27"/>
                    <a:pt x="231" y="27"/>
                  </a:cubicBezTo>
                  <a:cubicBezTo>
                    <a:pt x="216" y="42"/>
                    <a:pt x="216" y="42"/>
                    <a:pt x="216" y="42"/>
                  </a:cubicBezTo>
                  <a:cubicBezTo>
                    <a:pt x="202" y="32"/>
                    <a:pt x="185" y="25"/>
                    <a:pt x="168" y="22"/>
                  </a:cubicBezTo>
                  <a:cubicBezTo>
                    <a:pt x="168" y="0"/>
                    <a:pt x="168" y="0"/>
                    <a:pt x="168" y="0"/>
                  </a:cubicBezTo>
                  <a:cubicBezTo>
                    <a:pt x="145" y="0"/>
                    <a:pt x="145" y="0"/>
                    <a:pt x="145" y="0"/>
                  </a:cubicBezTo>
                  <a:cubicBezTo>
                    <a:pt x="145" y="53"/>
                    <a:pt x="145" y="53"/>
                    <a:pt x="145" y="53"/>
                  </a:cubicBezTo>
                  <a:cubicBezTo>
                    <a:pt x="196" y="53"/>
                    <a:pt x="237" y="94"/>
                    <a:pt x="237" y="145"/>
                  </a:cubicBezTo>
                  <a:cubicBezTo>
                    <a:pt x="237" y="196"/>
                    <a:pt x="196" y="238"/>
                    <a:pt x="145" y="238"/>
                  </a:cubicBezTo>
                  <a:lnTo>
                    <a:pt x="145" y="290"/>
                  </a:lnTo>
                  <a:close/>
                  <a:moveTo>
                    <a:pt x="42" y="216"/>
                  </a:moveTo>
                  <a:cubicBezTo>
                    <a:pt x="26" y="232"/>
                    <a:pt x="26" y="232"/>
                    <a:pt x="26" y="232"/>
                  </a:cubicBezTo>
                  <a:cubicBezTo>
                    <a:pt x="59" y="264"/>
                    <a:pt x="59" y="264"/>
                    <a:pt x="59" y="264"/>
                  </a:cubicBezTo>
                  <a:cubicBezTo>
                    <a:pt x="74" y="249"/>
                    <a:pt x="74" y="249"/>
                    <a:pt x="74" y="249"/>
                  </a:cubicBezTo>
                  <a:cubicBezTo>
                    <a:pt x="88" y="258"/>
                    <a:pt x="105" y="265"/>
                    <a:pt x="122" y="268"/>
                  </a:cubicBezTo>
                  <a:cubicBezTo>
                    <a:pt x="122" y="290"/>
                    <a:pt x="122" y="290"/>
                    <a:pt x="122" y="290"/>
                  </a:cubicBezTo>
                  <a:cubicBezTo>
                    <a:pt x="145" y="290"/>
                    <a:pt x="145" y="290"/>
                    <a:pt x="145" y="290"/>
                  </a:cubicBezTo>
                  <a:cubicBezTo>
                    <a:pt x="145" y="238"/>
                    <a:pt x="145" y="238"/>
                    <a:pt x="145" y="238"/>
                  </a:cubicBezTo>
                  <a:cubicBezTo>
                    <a:pt x="145" y="238"/>
                    <a:pt x="145" y="238"/>
                    <a:pt x="145" y="238"/>
                  </a:cubicBezTo>
                  <a:cubicBezTo>
                    <a:pt x="94" y="238"/>
                    <a:pt x="52" y="196"/>
                    <a:pt x="52" y="145"/>
                  </a:cubicBezTo>
                  <a:cubicBezTo>
                    <a:pt x="52" y="94"/>
                    <a:pt x="94" y="53"/>
                    <a:pt x="145" y="53"/>
                  </a:cubicBezTo>
                  <a:cubicBezTo>
                    <a:pt x="145" y="53"/>
                    <a:pt x="145" y="53"/>
                    <a:pt x="145" y="53"/>
                  </a:cubicBezTo>
                  <a:cubicBezTo>
                    <a:pt x="145" y="53"/>
                    <a:pt x="145" y="53"/>
                    <a:pt x="145" y="53"/>
                  </a:cubicBezTo>
                  <a:cubicBezTo>
                    <a:pt x="145" y="0"/>
                    <a:pt x="145" y="0"/>
                    <a:pt x="145" y="0"/>
                  </a:cubicBezTo>
                  <a:cubicBezTo>
                    <a:pt x="122" y="0"/>
                    <a:pt x="122" y="0"/>
                    <a:pt x="122" y="0"/>
                  </a:cubicBezTo>
                  <a:cubicBezTo>
                    <a:pt x="122" y="22"/>
                    <a:pt x="122" y="22"/>
                    <a:pt x="122" y="22"/>
                  </a:cubicBezTo>
                  <a:cubicBezTo>
                    <a:pt x="105" y="25"/>
                    <a:pt x="88" y="32"/>
                    <a:pt x="74" y="42"/>
                  </a:cubicBezTo>
                  <a:cubicBezTo>
                    <a:pt x="59" y="27"/>
                    <a:pt x="59" y="27"/>
                    <a:pt x="59" y="27"/>
                  </a:cubicBezTo>
                  <a:cubicBezTo>
                    <a:pt x="26" y="59"/>
                    <a:pt x="26" y="59"/>
                    <a:pt x="26" y="59"/>
                  </a:cubicBezTo>
                  <a:cubicBezTo>
                    <a:pt x="42" y="74"/>
                    <a:pt x="42" y="74"/>
                    <a:pt x="42" y="74"/>
                  </a:cubicBezTo>
                  <a:cubicBezTo>
                    <a:pt x="32" y="89"/>
                    <a:pt x="25" y="105"/>
                    <a:pt x="22" y="122"/>
                  </a:cubicBezTo>
                  <a:cubicBezTo>
                    <a:pt x="0" y="122"/>
                    <a:pt x="0" y="122"/>
                    <a:pt x="0" y="122"/>
                  </a:cubicBezTo>
                  <a:cubicBezTo>
                    <a:pt x="0" y="168"/>
                    <a:pt x="0" y="168"/>
                    <a:pt x="0" y="168"/>
                  </a:cubicBezTo>
                  <a:cubicBezTo>
                    <a:pt x="22" y="168"/>
                    <a:pt x="22" y="168"/>
                    <a:pt x="22" y="168"/>
                  </a:cubicBezTo>
                  <a:cubicBezTo>
                    <a:pt x="25" y="186"/>
                    <a:pt x="32" y="202"/>
                    <a:pt x="42"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p>
              <a:endParaRPr lang="zh-CN" altLang="en-US" sz="1134" b="1">
                <a:solidFill>
                  <a:schemeClr val="tx2">
                    <a:lumMod val="50000"/>
                  </a:schemeClr>
                </a:solidFill>
                <a:latin typeface="微软雅黑" panose="020B0503020204020204" pitchFamily="34" charset="-122"/>
                <a:ea typeface="微软雅黑" panose="020B0503020204020204" pitchFamily="34" charset="-122"/>
              </a:endParaRPr>
            </a:p>
          </p:txBody>
        </p:sp>
        <p:sp>
          <p:nvSpPr>
            <p:cNvPr id="37" name="Freeform 13"/>
            <p:cNvSpPr>
              <a:spLocks noEditPoints="1"/>
            </p:cNvSpPr>
            <p:nvPr/>
          </p:nvSpPr>
          <p:spPr bwMode="auto">
            <a:xfrm>
              <a:off x="11268075" y="1190625"/>
              <a:ext cx="438150" cy="438150"/>
            </a:xfrm>
            <a:custGeom>
              <a:avLst/>
              <a:gdLst>
                <a:gd name="T0" fmla="*/ 93 w 187"/>
                <a:gd name="T1" fmla="*/ 15 h 187"/>
                <a:gd name="T2" fmla="*/ 118 w 187"/>
                <a:gd name="T3" fmla="*/ 19 h 187"/>
                <a:gd name="T4" fmla="*/ 123 w 187"/>
                <a:gd name="T5" fmla="*/ 5 h 187"/>
                <a:gd name="T6" fmla="*/ 155 w 187"/>
                <a:gd name="T7" fmla="*/ 23 h 187"/>
                <a:gd name="T8" fmla="*/ 145 w 187"/>
                <a:gd name="T9" fmla="*/ 34 h 187"/>
                <a:gd name="T10" fmla="*/ 164 w 187"/>
                <a:gd name="T11" fmla="*/ 58 h 187"/>
                <a:gd name="T12" fmla="*/ 177 w 187"/>
                <a:gd name="T13" fmla="*/ 52 h 187"/>
                <a:gd name="T14" fmla="*/ 187 w 187"/>
                <a:gd name="T15" fmla="*/ 87 h 187"/>
                <a:gd name="T16" fmla="*/ 172 w 187"/>
                <a:gd name="T17" fmla="*/ 88 h 187"/>
                <a:gd name="T18" fmla="*/ 168 w 187"/>
                <a:gd name="T19" fmla="*/ 119 h 187"/>
                <a:gd name="T20" fmla="*/ 182 w 187"/>
                <a:gd name="T21" fmla="*/ 123 h 187"/>
                <a:gd name="T22" fmla="*/ 164 w 187"/>
                <a:gd name="T23" fmla="*/ 155 h 187"/>
                <a:gd name="T24" fmla="*/ 153 w 187"/>
                <a:gd name="T25" fmla="*/ 145 h 187"/>
                <a:gd name="T26" fmla="*/ 129 w 187"/>
                <a:gd name="T27" fmla="*/ 164 h 187"/>
                <a:gd name="T28" fmla="*/ 135 w 187"/>
                <a:gd name="T29" fmla="*/ 178 h 187"/>
                <a:gd name="T30" fmla="*/ 100 w 187"/>
                <a:gd name="T31" fmla="*/ 187 h 187"/>
                <a:gd name="T32" fmla="*/ 99 w 187"/>
                <a:gd name="T33" fmla="*/ 172 h 187"/>
                <a:gd name="T34" fmla="*/ 93 w 187"/>
                <a:gd name="T35" fmla="*/ 172 h 187"/>
                <a:gd name="T36" fmla="*/ 93 w 187"/>
                <a:gd name="T37" fmla="*/ 132 h 187"/>
                <a:gd name="T38" fmla="*/ 130 w 187"/>
                <a:gd name="T39" fmla="*/ 106 h 187"/>
                <a:gd name="T40" fmla="*/ 105 w 187"/>
                <a:gd name="T41" fmla="*/ 57 h 187"/>
                <a:gd name="T42" fmla="*/ 93 w 187"/>
                <a:gd name="T43" fmla="*/ 55 h 187"/>
                <a:gd name="T44" fmla="*/ 93 w 187"/>
                <a:gd name="T45" fmla="*/ 15 h 187"/>
                <a:gd name="T46" fmla="*/ 23 w 187"/>
                <a:gd name="T47" fmla="*/ 129 h 187"/>
                <a:gd name="T48" fmla="*/ 9 w 187"/>
                <a:gd name="T49" fmla="*/ 135 h 187"/>
                <a:gd name="T50" fmla="*/ 0 w 187"/>
                <a:gd name="T51" fmla="*/ 100 h 187"/>
                <a:gd name="T52" fmla="*/ 15 w 187"/>
                <a:gd name="T53" fmla="*/ 99 h 187"/>
                <a:gd name="T54" fmla="*/ 19 w 187"/>
                <a:gd name="T55" fmla="*/ 69 h 187"/>
                <a:gd name="T56" fmla="*/ 4 w 187"/>
                <a:gd name="T57" fmla="*/ 64 h 187"/>
                <a:gd name="T58" fmla="*/ 23 w 187"/>
                <a:gd name="T59" fmla="*/ 32 h 187"/>
                <a:gd name="T60" fmla="*/ 34 w 187"/>
                <a:gd name="T61" fmla="*/ 42 h 187"/>
                <a:gd name="T62" fmla="*/ 58 w 187"/>
                <a:gd name="T63" fmla="*/ 23 h 187"/>
                <a:gd name="T64" fmla="*/ 51 w 187"/>
                <a:gd name="T65" fmla="*/ 10 h 187"/>
                <a:gd name="T66" fmla="*/ 87 w 187"/>
                <a:gd name="T67" fmla="*/ 0 h 187"/>
                <a:gd name="T68" fmla="*/ 88 w 187"/>
                <a:gd name="T69" fmla="*/ 15 h 187"/>
                <a:gd name="T70" fmla="*/ 93 w 187"/>
                <a:gd name="T71" fmla="*/ 15 h 187"/>
                <a:gd name="T72" fmla="*/ 93 w 187"/>
                <a:gd name="T73" fmla="*/ 55 h 187"/>
                <a:gd name="T74" fmla="*/ 57 w 187"/>
                <a:gd name="T75" fmla="*/ 81 h 187"/>
                <a:gd name="T76" fmla="*/ 81 w 187"/>
                <a:gd name="T77" fmla="*/ 130 h 187"/>
                <a:gd name="T78" fmla="*/ 93 w 187"/>
                <a:gd name="T79" fmla="*/ 132 h 187"/>
                <a:gd name="T80" fmla="*/ 93 w 187"/>
                <a:gd name="T81" fmla="*/ 172 h 187"/>
                <a:gd name="T82" fmla="*/ 68 w 187"/>
                <a:gd name="T83" fmla="*/ 168 h 187"/>
                <a:gd name="T84" fmla="*/ 64 w 187"/>
                <a:gd name="T85" fmla="*/ 183 h 187"/>
                <a:gd name="T86" fmla="*/ 32 w 187"/>
                <a:gd name="T87" fmla="*/ 164 h 187"/>
                <a:gd name="T88" fmla="*/ 42 w 187"/>
                <a:gd name="T89" fmla="*/ 153 h 187"/>
                <a:gd name="T90" fmla="*/ 23 w 187"/>
                <a:gd name="T91" fmla="*/ 1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7">
                  <a:moveTo>
                    <a:pt x="93" y="15"/>
                  </a:moveTo>
                  <a:cubicBezTo>
                    <a:pt x="102" y="15"/>
                    <a:pt x="110" y="16"/>
                    <a:pt x="118" y="19"/>
                  </a:cubicBezTo>
                  <a:cubicBezTo>
                    <a:pt x="123" y="5"/>
                    <a:pt x="123" y="5"/>
                    <a:pt x="123" y="5"/>
                  </a:cubicBezTo>
                  <a:cubicBezTo>
                    <a:pt x="135" y="9"/>
                    <a:pt x="146" y="15"/>
                    <a:pt x="155" y="23"/>
                  </a:cubicBezTo>
                  <a:cubicBezTo>
                    <a:pt x="145" y="34"/>
                    <a:pt x="145" y="34"/>
                    <a:pt x="145" y="34"/>
                  </a:cubicBezTo>
                  <a:cubicBezTo>
                    <a:pt x="153" y="41"/>
                    <a:pt x="159" y="49"/>
                    <a:pt x="164" y="58"/>
                  </a:cubicBezTo>
                  <a:cubicBezTo>
                    <a:pt x="177" y="52"/>
                    <a:pt x="177" y="52"/>
                    <a:pt x="177" y="52"/>
                  </a:cubicBezTo>
                  <a:cubicBezTo>
                    <a:pt x="183" y="63"/>
                    <a:pt x="186" y="75"/>
                    <a:pt x="187" y="87"/>
                  </a:cubicBezTo>
                  <a:cubicBezTo>
                    <a:pt x="172" y="88"/>
                    <a:pt x="172" y="88"/>
                    <a:pt x="172" y="88"/>
                  </a:cubicBezTo>
                  <a:cubicBezTo>
                    <a:pt x="173" y="98"/>
                    <a:pt x="172" y="108"/>
                    <a:pt x="168" y="119"/>
                  </a:cubicBezTo>
                  <a:cubicBezTo>
                    <a:pt x="182" y="123"/>
                    <a:pt x="182" y="123"/>
                    <a:pt x="182" y="123"/>
                  </a:cubicBezTo>
                  <a:cubicBezTo>
                    <a:pt x="178" y="135"/>
                    <a:pt x="172" y="146"/>
                    <a:pt x="164" y="155"/>
                  </a:cubicBezTo>
                  <a:cubicBezTo>
                    <a:pt x="153" y="145"/>
                    <a:pt x="153" y="145"/>
                    <a:pt x="153" y="145"/>
                  </a:cubicBezTo>
                  <a:cubicBezTo>
                    <a:pt x="146" y="153"/>
                    <a:pt x="138" y="160"/>
                    <a:pt x="129" y="164"/>
                  </a:cubicBezTo>
                  <a:cubicBezTo>
                    <a:pt x="135" y="178"/>
                    <a:pt x="135" y="178"/>
                    <a:pt x="135" y="178"/>
                  </a:cubicBezTo>
                  <a:cubicBezTo>
                    <a:pt x="124" y="183"/>
                    <a:pt x="112" y="186"/>
                    <a:pt x="100" y="187"/>
                  </a:cubicBezTo>
                  <a:cubicBezTo>
                    <a:pt x="99" y="172"/>
                    <a:pt x="99" y="172"/>
                    <a:pt x="99" y="172"/>
                  </a:cubicBezTo>
                  <a:cubicBezTo>
                    <a:pt x="97" y="172"/>
                    <a:pt x="95" y="172"/>
                    <a:pt x="93" y="172"/>
                  </a:cubicBezTo>
                  <a:cubicBezTo>
                    <a:pt x="93" y="132"/>
                    <a:pt x="93" y="132"/>
                    <a:pt x="93" y="132"/>
                  </a:cubicBezTo>
                  <a:cubicBezTo>
                    <a:pt x="109" y="132"/>
                    <a:pt x="124" y="122"/>
                    <a:pt x="130" y="106"/>
                  </a:cubicBezTo>
                  <a:cubicBezTo>
                    <a:pt x="136" y="86"/>
                    <a:pt x="126" y="64"/>
                    <a:pt x="105" y="57"/>
                  </a:cubicBezTo>
                  <a:cubicBezTo>
                    <a:pt x="101" y="56"/>
                    <a:pt x="97" y="55"/>
                    <a:pt x="93" y="55"/>
                  </a:cubicBezTo>
                  <a:lnTo>
                    <a:pt x="93" y="15"/>
                  </a:lnTo>
                  <a:close/>
                  <a:moveTo>
                    <a:pt x="23" y="129"/>
                  </a:moveTo>
                  <a:cubicBezTo>
                    <a:pt x="9" y="135"/>
                    <a:pt x="9" y="135"/>
                    <a:pt x="9" y="135"/>
                  </a:cubicBezTo>
                  <a:cubicBezTo>
                    <a:pt x="4" y="125"/>
                    <a:pt x="1" y="113"/>
                    <a:pt x="0" y="100"/>
                  </a:cubicBezTo>
                  <a:cubicBezTo>
                    <a:pt x="15" y="99"/>
                    <a:pt x="15" y="99"/>
                    <a:pt x="15" y="99"/>
                  </a:cubicBezTo>
                  <a:cubicBezTo>
                    <a:pt x="14" y="89"/>
                    <a:pt x="15" y="79"/>
                    <a:pt x="19" y="69"/>
                  </a:cubicBezTo>
                  <a:cubicBezTo>
                    <a:pt x="4" y="64"/>
                    <a:pt x="4" y="64"/>
                    <a:pt x="4" y="64"/>
                  </a:cubicBezTo>
                  <a:cubicBezTo>
                    <a:pt x="8" y="52"/>
                    <a:pt x="15" y="41"/>
                    <a:pt x="23" y="32"/>
                  </a:cubicBezTo>
                  <a:cubicBezTo>
                    <a:pt x="34" y="42"/>
                    <a:pt x="34" y="42"/>
                    <a:pt x="34" y="42"/>
                  </a:cubicBezTo>
                  <a:cubicBezTo>
                    <a:pt x="41" y="34"/>
                    <a:pt x="49" y="28"/>
                    <a:pt x="58" y="23"/>
                  </a:cubicBezTo>
                  <a:cubicBezTo>
                    <a:pt x="51" y="10"/>
                    <a:pt x="51" y="10"/>
                    <a:pt x="51" y="10"/>
                  </a:cubicBezTo>
                  <a:cubicBezTo>
                    <a:pt x="62" y="4"/>
                    <a:pt x="74" y="1"/>
                    <a:pt x="87" y="0"/>
                  </a:cubicBezTo>
                  <a:cubicBezTo>
                    <a:pt x="88" y="15"/>
                    <a:pt x="88" y="15"/>
                    <a:pt x="88" y="15"/>
                  </a:cubicBezTo>
                  <a:cubicBezTo>
                    <a:pt x="90" y="15"/>
                    <a:pt x="92" y="15"/>
                    <a:pt x="93" y="15"/>
                  </a:cubicBezTo>
                  <a:cubicBezTo>
                    <a:pt x="93" y="55"/>
                    <a:pt x="93" y="55"/>
                    <a:pt x="93" y="55"/>
                  </a:cubicBezTo>
                  <a:cubicBezTo>
                    <a:pt x="77" y="55"/>
                    <a:pt x="62" y="65"/>
                    <a:pt x="57" y="81"/>
                  </a:cubicBezTo>
                  <a:cubicBezTo>
                    <a:pt x="50" y="101"/>
                    <a:pt x="61" y="123"/>
                    <a:pt x="81" y="130"/>
                  </a:cubicBezTo>
                  <a:cubicBezTo>
                    <a:pt x="85" y="131"/>
                    <a:pt x="89" y="132"/>
                    <a:pt x="93" y="132"/>
                  </a:cubicBezTo>
                  <a:cubicBezTo>
                    <a:pt x="93" y="172"/>
                    <a:pt x="93" y="172"/>
                    <a:pt x="93" y="172"/>
                  </a:cubicBezTo>
                  <a:cubicBezTo>
                    <a:pt x="85" y="172"/>
                    <a:pt x="77" y="171"/>
                    <a:pt x="68" y="168"/>
                  </a:cubicBezTo>
                  <a:cubicBezTo>
                    <a:pt x="64" y="183"/>
                    <a:pt x="64" y="183"/>
                    <a:pt x="64" y="183"/>
                  </a:cubicBezTo>
                  <a:cubicBezTo>
                    <a:pt x="52" y="179"/>
                    <a:pt x="41" y="172"/>
                    <a:pt x="32" y="164"/>
                  </a:cubicBezTo>
                  <a:cubicBezTo>
                    <a:pt x="42" y="153"/>
                    <a:pt x="42" y="153"/>
                    <a:pt x="42" y="153"/>
                  </a:cubicBezTo>
                  <a:cubicBezTo>
                    <a:pt x="34" y="146"/>
                    <a:pt x="27" y="138"/>
                    <a:pt x="23"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p>
              <a:endParaRPr lang="zh-CN" altLang="en-US" sz="1134" b="1">
                <a:solidFill>
                  <a:schemeClr val="tx2">
                    <a:lumMod val="50000"/>
                  </a:schemeClr>
                </a:solidFill>
                <a:latin typeface="微软雅黑" panose="020B0503020204020204" pitchFamily="34" charset="-122"/>
                <a:ea typeface="微软雅黑" panose="020B0503020204020204" pitchFamily="34" charset="-122"/>
              </a:endParaRPr>
            </a:p>
          </p:txBody>
        </p:sp>
        <p:sp>
          <p:nvSpPr>
            <p:cNvPr id="38" name="Freeform 14"/>
            <p:cNvSpPr>
              <a:spLocks noEditPoints="1"/>
            </p:cNvSpPr>
            <p:nvPr/>
          </p:nvSpPr>
          <p:spPr bwMode="auto">
            <a:xfrm>
              <a:off x="11256963" y="692150"/>
              <a:ext cx="455612" cy="454025"/>
            </a:xfrm>
            <a:custGeom>
              <a:avLst/>
              <a:gdLst>
                <a:gd name="T0" fmla="*/ 104 w 195"/>
                <a:gd name="T1" fmla="*/ 29 h 194"/>
                <a:gd name="T2" fmla="*/ 107 w 195"/>
                <a:gd name="T3" fmla="*/ 0 h 194"/>
                <a:gd name="T4" fmla="*/ 148 w 195"/>
                <a:gd name="T5" fmla="*/ 13 h 194"/>
                <a:gd name="T6" fmla="*/ 133 w 195"/>
                <a:gd name="T7" fmla="*/ 38 h 194"/>
                <a:gd name="T8" fmla="*/ 155 w 195"/>
                <a:gd name="T9" fmla="*/ 59 h 194"/>
                <a:gd name="T10" fmla="*/ 180 w 195"/>
                <a:gd name="T11" fmla="*/ 43 h 194"/>
                <a:gd name="T12" fmla="*/ 190 w 195"/>
                <a:gd name="T13" fmla="*/ 62 h 194"/>
                <a:gd name="T14" fmla="*/ 195 w 195"/>
                <a:gd name="T15" fmla="*/ 83 h 194"/>
                <a:gd name="T16" fmla="*/ 166 w 195"/>
                <a:gd name="T17" fmla="*/ 87 h 194"/>
                <a:gd name="T18" fmla="*/ 164 w 195"/>
                <a:gd name="T19" fmla="*/ 118 h 194"/>
                <a:gd name="T20" fmla="*/ 192 w 195"/>
                <a:gd name="T21" fmla="*/ 127 h 194"/>
                <a:gd name="T22" fmla="*/ 169 w 195"/>
                <a:gd name="T23" fmla="*/ 164 h 194"/>
                <a:gd name="T24" fmla="*/ 148 w 195"/>
                <a:gd name="T25" fmla="*/ 144 h 194"/>
                <a:gd name="T26" fmla="*/ 123 w 195"/>
                <a:gd name="T27" fmla="*/ 161 h 194"/>
                <a:gd name="T28" fmla="*/ 123 w 195"/>
                <a:gd name="T29" fmla="*/ 161 h 194"/>
                <a:gd name="T30" fmla="*/ 133 w 195"/>
                <a:gd name="T31" fmla="*/ 188 h 194"/>
                <a:gd name="T32" fmla="*/ 99 w 195"/>
                <a:gd name="T33" fmla="*/ 194 h 194"/>
                <a:gd name="T34" fmla="*/ 99 w 195"/>
                <a:gd name="T35" fmla="*/ 154 h 194"/>
                <a:gd name="T36" fmla="*/ 119 w 195"/>
                <a:gd name="T37" fmla="*/ 150 h 194"/>
                <a:gd name="T38" fmla="*/ 152 w 195"/>
                <a:gd name="T39" fmla="*/ 77 h 194"/>
                <a:gd name="T40" fmla="*/ 99 w 195"/>
                <a:gd name="T41" fmla="*/ 40 h 194"/>
                <a:gd name="T42" fmla="*/ 99 w 195"/>
                <a:gd name="T43" fmla="*/ 28 h 194"/>
                <a:gd name="T44" fmla="*/ 104 w 195"/>
                <a:gd name="T45" fmla="*/ 29 h 194"/>
                <a:gd name="T46" fmla="*/ 99 w 195"/>
                <a:gd name="T47" fmla="*/ 194 h 194"/>
                <a:gd name="T48" fmla="*/ 90 w 195"/>
                <a:gd name="T49" fmla="*/ 194 h 194"/>
                <a:gd name="T50" fmla="*/ 93 w 195"/>
                <a:gd name="T51" fmla="*/ 165 h 194"/>
                <a:gd name="T52" fmla="*/ 64 w 195"/>
                <a:gd name="T53" fmla="*/ 156 h 194"/>
                <a:gd name="T54" fmla="*/ 49 w 195"/>
                <a:gd name="T55" fmla="*/ 181 h 194"/>
                <a:gd name="T56" fmla="*/ 17 w 195"/>
                <a:gd name="T57" fmla="*/ 151 h 194"/>
                <a:gd name="T58" fmla="*/ 42 w 195"/>
                <a:gd name="T59" fmla="*/ 135 h 194"/>
                <a:gd name="T60" fmla="*/ 35 w 195"/>
                <a:gd name="T61" fmla="*/ 121 h 194"/>
                <a:gd name="T62" fmla="*/ 31 w 195"/>
                <a:gd name="T63" fmla="*/ 106 h 194"/>
                <a:gd name="T64" fmla="*/ 2 w 195"/>
                <a:gd name="T65" fmla="*/ 111 h 194"/>
                <a:gd name="T66" fmla="*/ 6 w 195"/>
                <a:gd name="T67" fmla="*/ 67 h 194"/>
                <a:gd name="T68" fmla="*/ 33 w 195"/>
                <a:gd name="T69" fmla="*/ 76 h 194"/>
                <a:gd name="T70" fmla="*/ 49 w 195"/>
                <a:gd name="T71" fmla="*/ 50 h 194"/>
                <a:gd name="T72" fmla="*/ 28 w 195"/>
                <a:gd name="T73" fmla="*/ 30 h 194"/>
                <a:gd name="T74" fmla="*/ 64 w 195"/>
                <a:gd name="T75" fmla="*/ 6 h 194"/>
                <a:gd name="T76" fmla="*/ 74 w 195"/>
                <a:gd name="T77" fmla="*/ 33 h 194"/>
                <a:gd name="T78" fmla="*/ 99 w 195"/>
                <a:gd name="T79" fmla="*/ 28 h 194"/>
                <a:gd name="T80" fmla="*/ 99 w 195"/>
                <a:gd name="T81" fmla="*/ 40 h 194"/>
                <a:gd name="T82" fmla="*/ 78 w 195"/>
                <a:gd name="T83" fmla="*/ 44 h 194"/>
                <a:gd name="T84" fmla="*/ 45 w 195"/>
                <a:gd name="T85" fmla="*/ 117 h 194"/>
                <a:gd name="T86" fmla="*/ 99 w 195"/>
                <a:gd name="T87" fmla="*/ 154 h 194"/>
                <a:gd name="T88" fmla="*/ 99 w 195"/>
                <a:gd name="T8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194">
                  <a:moveTo>
                    <a:pt x="104" y="29"/>
                  </a:moveTo>
                  <a:cubicBezTo>
                    <a:pt x="107" y="0"/>
                    <a:pt x="107" y="0"/>
                    <a:pt x="107" y="0"/>
                  </a:cubicBezTo>
                  <a:cubicBezTo>
                    <a:pt x="121" y="1"/>
                    <a:pt x="136" y="5"/>
                    <a:pt x="148" y="13"/>
                  </a:cubicBezTo>
                  <a:cubicBezTo>
                    <a:pt x="133" y="38"/>
                    <a:pt x="133" y="38"/>
                    <a:pt x="133" y="38"/>
                  </a:cubicBezTo>
                  <a:cubicBezTo>
                    <a:pt x="142" y="43"/>
                    <a:pt x="150" y="50"/>
                    <a:pt x="155" y="59"/>
                  </a:cubicBezTo>
                  <a:cubicBezTo>
                    <a:pt x="180" y="43"/>
                    <a:pt x="180" y="43"/>
                    <a:pt x="180" y="43"/>
                  </a:cubicBezTo>
                  <a:cubicBezTo>
                    <a:pt x="184" y="49"/>
                    <a:pt x="187" y="55"/>
                    <a:pt x="190" y="62"/>
                  </a:cubicBezTo>
                  <a:cubicBezTo>
                    <a:pt x="192" y="69"/>
                    <a:pt x="194" y="76"/>
                    <a:pt x="195" y="83"/>
                  </a:cubicBezTo>
                  <a:cubicBezTo>
                    <a:pt x="166" y="87"/>
                    <a:pt x="166" y="87"/>
                    <a:pt x="166" y="87"/>
                  </a:cubicBezTo>
                  <a:cubicBezTo>
                    <a:pt x="168" y="98"/>
                    <a:pt x="167" y="108"/>
                    <a:pt x="164" y="118"/>
                  </a:cubicBezTo>
                  <a:cubicBezTo>
                    <a:pt x="192" y="127"/>
                    <a:pt x="192" y="127"/>
                    <a:pt x="192" y="127"/>
                  </a:cubicBezTo>
                  <a:cubicBezTo>
                    <a:pt x="187" y="140"/>
                    <a:pt x="180" y="153"/>
                    <a:pt x="169" y="164"/>
                  </a:cubicBezTo>
                  <a:cubicBezTo>
                    <a:pt x="148" y="144"/>
                    <a:pt x="148" y="144"/>
                    <a:pt x="148" y="144"/>
                  </a:cubicBezTo>
                  <a:cubicBezTo>
                    <a:pt x="141" y="151"/>
                    <a:pt x="133" y="157"/>
                    <a:pt x="123" y="161"/>
                  </a:cubicBezTo>
                  <a:cubicBezTo>
                    <a:pt x="123" y="161"/>
                    <a:pt x="123" y="161"/>
                    <a:pt x="123" y="161"/>
                  </a:cubicBezTo>
                  <a:cubicBezTo>
                    <a:pt x="133" y="188"/>
                    <a:pt x="133" y="188"/>
                    <a:pt x="133" y="188"/>
                  </a:cubicBezTo>
                  <a:cubicBezTo>
                    <a:pt x="122" y="192"/>
                    <a:pt x="110" y="194"/>
                    <a:pt x="99" y="194"/>
                  </a:cubicBezTo>
                  <a:cubicBezTo>
                    <a:pt x="99" y="154"/>
                    <a:pt x="99" y="154"/>
                    <a:pt x="99" y="154"/>
                  </a:cubicBezTo>
                  <a:cubicBezTo>
                    <a:pt x="105" y="154"/>
                    <a:pt x="112" y="153"/>
                    <a:pt x="119" y="150"/>
                  </a:cubicBezTo>
                  <a:cubicBezTo>
                    <a:pt x="148" y="139"/>
                    <a:pt x="163" y="106"/>
                    <a:pt x="152" y="77"/>
                  </a:cubicBezTo>
                  <a:cubicBezTo>
                    <a:pt x="143" y="54"/>
                    <a:pt x="121" y="40"/>
                    <a:pt x="99" y="40"/>
                  </a:cubicBezTo>
                  <a:cubicBezTo>
                    <a:pt x="99" y="28"/>
                    <a:pt x="99" y="28"/>
                    <a:pt x="99" y="28"/>
                  </a:cubicBezTo>
                  <a:cubicBezTo>
                    <a:pt x="100" y="28"/>
                    <a:pt x="102" y="29"/>
                    <a:pt x="104" y="29"/>
                  </a:cubicBezTo>
                  <a:close/>
                  <a:moveTo>
                    <a:pt x="99" y="194"/>
                  </a:moveTo>
                  <a:cubicBezTo>
                    <a:pt x="96" y="194"/>
                    <a:pt x="93" y="194"/>
                    <a:pt x="90" y="194"/>
                  </a:cubicBezTo>
                  <a:cubicBezTo>
                    <a:pt x="93" y="165"/>
                    <a:pt x="93" y="165"/>
                    <a:pt x="93" y="165"/>
                  </a:cubicBezTo>
                  <a:cubicBezTo>
                    <a:pt x="82" y="164"/>
                    <a:pt x="73" y="161"/>
                    <a:pt x="64" y="156"/>
                  </a:cubicBezTo>
                  <a:cubicBezTo>
                    <a:pt x="49" y="181"/>
                    <a:pt x="49" y="181"/>
                    <a:pt x="49" y="181"/>
                  </a:cubicBezTo>
                  <a:cubicBezTo>
                    <a:pt x="37" y="174"/>
                    <a:pt x="26" y="164"/>
                    <a:pt x="17" y="151"/>
                  </a:cubicBezTo>
                  <a:cubicBezTo>
                    <a:pt x="42" y="135"/>
                    <a:pt x="42" y="135"/>
                    <a:pt x="42" y="135"/>
                  </a:cubicBezTo>
                  <a:cubicBezTo>
                    <a:pt x="39" y="131"/>
                    <a:pt x="36" y="126"/>
                    <a:pt x="35" y="121"/>
                  </a:cubicBezTo>
                  <a:cubicBezTo>
                    <a:pt x="33" y="116"/>
                    <a:pt x="31" y="111"/>
                    <a:pt x="31" y="106"/>
                  </a:cubicBezTo>
                  <a:cubicBezTo>
                    <a:pt x="2" y="111"/>
                    <a:pt x="2" y="111"/>
                    <a:pt x="2" y="111"/>
                  </a:cubicBezTo>
                  <a:cubicBezTo>
                    <a:pt x="0" y="96"/>
                    <a:pt x="1" y="81"/>
                    <a:pt x="6" y="67"/>
                  </a:cubicBezTo>
                  <a:cubicBezTo>
                    <a:pt x="33" y="76"/>
                    <a:pt x="33" y="76"/>
                    <a:pt x="33" y="76"/>
                  </a:cubicBezTo>
                  <a:cubicBezTo>
                    <a:pt x="36" y="66"/>
                    <a:pt x="42" y="57"/>
                    <a:pt x="49" y="50"/>
                  </a:cubicBezTo>
                  <a:cubicBezTo>
                    <a:pt x="28" y="30"/>
                    <a:pt x="28" y="30"/>
                    <a:pt x="28" y="30"/>
                  </a:cubicBezTo>
                  <a:cubicBezTo>
                    <a:pt x="37" y="19"/>
                    <a:pt x="50" y="11"/>
                    <a:pt x="64" y="6"/>
                  </a:cubicBezTo>
                  <a:cubicBezTo>
                    <a:pt x="74" y="33"/>
                    <a:pt x="74" y="33"/>
                    <a:pt x="74" y="33"/>
                  </a:cubicBezTo>
                  <a:cubicBezTo>
                    <a:pt x="82" y="30"/>
                    <a:pt x="90" y="28"/>
                    <a:pt x="99" y="28"/>
                  </a:cubicBezTo>
                  <a:cubicBezTo>
                    <a:pt x="99" y="40"/>
                    <a:pt x="99" y="40"/>
                    <a:pt x="99" y="40"/>
                  </a:cubicBezTo>
                  <a:cubicBezTo>
                    <a:pt x="92" y="40"/>
                    <a:pt x="85" y="41"/>
                    <a:pt x="78" y="44"/>
                  </a:cubicBezTo>
                  <a:cubicBezTo>
                    <a:pt x="49" y="55"/>
                    <a:pt x="34" y="88"/>
                    <a:pt x="45" y="117"/>
                  </a:cubicBezTo>
                  <a:cubicBezTo>
                    <a:pt x="54" y="140"/>
                    <a:pt x="76" y="154"/>
                    <a:pt x="99" y="154"/>
                  </a:cubicBezTo>
                  <a:lnTo>
                    <a:pt x="99"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p>
              <a:endParaRPr lang="zh-CN" altLang="en-US" sz="1134" b="1">
                <a:solidFill>
                  <a:schemeClr val="tx2">
                    <a:lumMod val="50000"/>
                  </a:schemeClr>
                </a:solidFill>
                <a:latin typeface="微软雅黑" panose="020B0503020204020204" pitchFamily="34" charset="-122"/>
                <a:ea typeface="微软雅黑" panose="020B0503020204020204" pitchFamily="34" charset="-122"/>
              </a:endParaRPr>
            </a:p>
          </p:txBody>
        </p:sp>
      </p:grpSp>
      <p:sp>
        <p:nvSpPr>
          <p:cNvPr id="39" name="KSO_Shape"/>
          <p:cNvSpPr>
            <a:spLocks/>
          </p:cNvSpPr>
          <p:nvPr/>
        </p:nvSpPr>
        <p:spPr bwMode="auto">
          <a:xfrm>
            <a:off x="7181087" y="2423796"/>
            <a:ext cx="491500" cy="409583"/>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2F5EB0"/>
          </a:solidFill>
          <a:ln>
            <a:noFill/>
          </a:ln>
          <a:effectLst>
            <a:outerShdw blurRad="50800" dist="38100" dir="2700000" algn="tl" rotWithShape="0">
              <a:prstClr val="black">
                <a:alpha val="40000"/>
              </a:prstClr>
            </a:outerShdw>
          </a:effectLst>
        </p:spPr>
        <p:txBody>
          <a:bodyPr anchor="ctr"/>
          <a:lstStyle/>
          <a:p>
            <a:endParaRPr lang="zh-CN" altLang="en-US" sz="1606"/>
          </a:p>
        </p:txBody>
      </p:sp>
      <p:sp>
        <p:nvSpPr>
          <p:cNvPr id="40" name="文本框 58"/>
          <p:cNvSpPr txBox="1"/>
          <p:nvPr/>
        </p:nvSpPr>
        <p:spPr>
          <a:xfrm>
            <a:off x="2587788" y="3640004"/>
            <a:ext cx="639920" cy="557525"/>
          </a:xfrm>
          <a:prstGeom prst="rect">
            <a:avLst/>
          </a:prstGeom>
          <a:noFill/>
          <a:effectLst/>
        </p:spPr>
        <p:txBody>
          <a:bodyPr wrap="none" rtlCol="0">
            <a:spAutoFit/>
          </a:bodyPr>
          <a:lstStyle/>
          <a:p>
            <a:pPr algn="ctr"/>
            <a:r>
              <a:rPr lang="en-US" altLang="zh-CN" sz="3023"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1889"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文本框 59"/>
          <p:cNvSpPr txBox="1"/>
          <p:nvPr/>
        </p:nvSpPr>
        <p:spPr>
          <a:xfrm>
            <a:off x="4485701" y="3640004"/>
            <a:ext cx="639920" cy="557525"/>
          </a:xfrm>
          <a:prstGeom prst="rect">
            <a:avLst/>
          </a:prstGeom>
          <a:noFill/>
          <a:effectLst/>
        </p:spPr>
        <p:txBody>
          <a:bodyPr wrap="none" rtlCol="0">
            <a:spAutoFit/>
          </a:bodyPr>
          <a:lstStyle/>
          <a:p>
            <a:pPr algn="ctr"/>
            <a:r>
              <a:rPr lang="en-US" altLang="zh-CN" sz="3023"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1889"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文本框 60"/>
          <p:cNvSpPr txBox="1"/>
          <p:nvPr/>
        </p:nvSpPr>
        <p:spPr>
          <a:xfrm>
            <a:off x="6383614" y="3640004"/>
            <a:ext cx="639920" cy="557525"/>
          </a:xfrm>
          <a:prstGeom prst="rect">
            <a:avLst/>
          </a:prstGeom>
          <a:noFill/>
          <a:effectLst/>
        </p:spPr>
        <p:txBody>
          <a:bodyPr wrap="none" rtlCol="0">
            <a:spAutoFit/>
          </a:bodyPr>
          <a:lstStyle/>
          <a:p>
            <a:pPr algn="ctr"/>
            <a:r>
              <a:rPr lang="en-US" altLang="zh-CN" sz="3023"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1889"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61"/>
          <p:cNvSpPr txBox="1"/>
          <p:nvPr/>
        </p:nvSpPr>
        <p:spPr>
          <a:xfrm>
            <a:off x="8281527" y="3640004"/>
            <a:ext cx="639920" cy="557525"/>
          </a:xfrm>
          <a:prstGeom prst="rect">
            <a:avLst/>
          </a:prstGeom>
          <a:noFill/>
          <a:effectLst/>
        </p:spPr>
        <p:txBody>
          <a:bodyPr wrap="none" rtlCol="0">
            <a:spAutoFit/>
          </a:bodyPr>
          <a:lstStyle/>
          <a:p>
            <a:pPr algn="ctr"/>
            <a:r>
              <a:rPr lang="en-US" altLang="zh-CN" sz="3023"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sz="1889"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TextBox 7"/>
          <p:cNvSpPr>
            <a:spLocks noChangeArrowheads="1"/>
          </p:cNvSpPr>
          <p:nvPr/>
        </p:nvSpPr>
        <p:spPr bwMode="auto">
          <a:xfrm>
            <a:off x="2311493" y="4333687"/>
            <a:ext cx="1156412"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400" b="1" dirty="0">
                <a:solidFill>
                  <a:srgbClr val="2F5EB0"/>
                </a:solidFill>
                <a:latin typeface="微软雅黑" pitchFamily="34" charset="-122"/>
                <a:ea typeface="微软雅黑" pitchFamily="34" charset="-122"/>
              </a:rPr>
              <a:t>in-Graph</a:t>
            </a:r>
            <a:r>
              <a:rPr lang="zh-CN" altLang="zh-CN" sz="1400" b="1" dirty="0">
                <a:solidFill>
                  <a:srgbClr val="2F5EB0"/>
                </a:solidFill>
                <a:latin typeface="微软雅黑" pitchFamily="34" charset="-122"/>
                <a:ea typeface="微软雅黑" pitchFamily="34" charset="-122"/>
              </a:rPr>
              <a:t>概述</a:t>
            </a:r>
            <a:endParaRPr lang="zh-CN" altLang="en-US" sz="1400" b="1" dirty="0">
              <a:solidFill>
                <a:srgbClr val="2F5EB0"/>
              </a:solidFill>
              <a:latin typeface="微软雅黑" pitchFamily="34" charset="-122"/>
              <a:ea typeface="微软雅黑" pitchFamily="34" charset="-122"/>
              <a:sym typeface="微软雅黑" pitchFamily="34" charset="-122"/>
            </a:endParaRPr>
          </a:p>
        </p:txBody>
      </p:sp>
      <p:sp>
        <p:nvSpPr>
          <p:cNvPr id="45" name="圆角矩形 44"/>
          <p:cNvSpPr/>
          <p:nvPr/>
        </p:nvSpPr>
        <p:spPr>
          <a:xfrm>
            <a:off x="2111970" y="4243921"/>
            <a:ext cx="1555458" cy="441206"/>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solidFill>
                <a:srgbClr val="3CCCC7"/>
              </a:solidFill>
            </a:endParaRPr>
          </a:p>
        </p:txBody>
      </p:sp>
      <p:sp>
        <p:nvSpPr>
          <p:cNvPr id="47" name="TextBox 7"/>
          <p:cNvSpPr>
            <a:spLocks noChangeArrowheads="1"/>
          </p:cNvSpPr>
          <p:nvPr/>
        </p:nvSpPr>
        <p:spPr bwMode="auto">
          <a:xfrm>
            <a:off x="4216171" y="4333687"/>
            <a:ext cx="1156412" cy="247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zh-CN" sz="1606" b="1" dirty="0">
                <a:solidFill>
                  <a:srgbClr val="2F5EB0"/>
                </a:solidFill>
                <a:latin typeface="微软雅黑" pitchFamily="34" charset="-122"/>
                <a:ea typeface="微软雅黑" pitchFamily="34" charset="-122"/>
              </a:rPr>
              <a:t>项目功能</a:t>
            </a:r>
            <a:endParaRPr lang="zh-CN" altLang="en-US" sz="1606" b="1" dirty="0">
              <a:solidFill>
                <a:srgbClr val="2F5EB0"/>
              </a:solidFill>
              <a:latin typeface="微软雅黑" pitchFamily="34" charset="-122"/>
              <a:ea typeface="微软雅黑" pitchFamily="34" charset="-122"/>
              <a:sym typeface="微软雅黑" pitchFamily="34" charset="-122"/>
            </a:endParaRPr>
          </a:p>
        </p:txBody>
      </p:sp>
      <p:sp>
        <p:nvSpPr>
          <p:cNvPr id="48" name="圆角矩形 47"/>
          <p:cNvSpPr/>
          <p:nvPr/>
        </p:nvSpPr>
        <p:spPr>
          <a:xfrm>
            <a:off x="4016648" y="4243921"/>
            <a:ext cx="1555458" cy="441206"/>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solidFill>
                <a:srgbClr val="3CCCC7"/>
              </a:solidFill>
            </a:endParaRPr>
          </a:p>
        </p:txBody>
      </p:sp>
      <p:sp>
        <p:nvSpPr>
          <p:cNvPr id="50" name="TextBox 7"/>
          <p:cNvSpPr>
            <a:spLocks noChangeArrowheads="1"/>
          </p:cNvSpPr>
          <p:nvPr/>
        </p:nvSpPr>
        <p:spPr bwMode="auto">
          <a:xfrm>
            <a:off x="6172939" y="4333687"/>
            <a:ext cx="1156412" cy="741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zh-CN" sz="1606" b="1" dirty="0">
                <a:solidFill>
                  <a:srgbClr val="2F5EB0"/>
                </a:solidFill>
                <a:latin typeface="微软雅黑" pitchFamily="34" charset="-122"/>
                <a:ea typeface="微软雅黑" pitchFamily="34" charset="-122"/>
              </a:rPr>
              <a:t>消息传递和更新功能消息传递</a:t>
            </a:r>
            <a:endParaRPr lang="zh-CN" altLang="en-US" sz="1606" b="1" dirty="0">
              <a:solidFill>
                <a:srgbClr val="2F5EB0"/>
              </a:solidFill>
              <a:latin typeface="微软雅黑" pitchFamily="34" charset="-122"/>
              <a:ea typeface="微软雅黑" pitchFamily="34" charset="-122"/>
              <a:sym typeface="微软雅黑" pitchFamily="34" charset="-122"/>
            </a:endParaRPr>
          </a:p>
        </p:txBody>
      </p:sp>
      <p:sp>
        <p:nvSpPr>
          <p:cNvPr id="51" name="圆角矩形 50"/>
          <p:cNvSpPr/>
          <p:nvPr/>
        </p:nvSpPr>
        <p:spPr>
          <a:xfrm>
            <a:off x="5973416" y="4243921"/>
            <a:ext cx="1555458" cy="940382"/>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solidFill>
                <a:srgbClr val="3CCCC7"/>
              </a:solidFill>
            </a:endParaRPr>
          </a:p>
        </p:txBody>
      </p:sp>
      <p:sp>
        <p:nvSpPr>
          <p:cNvPr id="59" name="TextBox 7"/>
          <p:cNvSpPr>
            <a:spLocks noChangeArrowheads="1"/>
          </p:cNvSpPr>
          <p:nvPr/>
        </p:nvSpPr>
        <p:spPr bwMode="auto">
          <a:xfrm>
            <a:off x="8077617" y="4333687"/>
            <a:ext cx="1156412"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1400" b="1" dirty="0">
                <a:solidFill>
                  <a:srgbClr val="2F5EB0"/>
                </a:solidFill>
                <a:latin typeface="微软雅黑" pitchFamily="34" charset="-122"/>
                <a:ea typeface="微软雅黑" pitchFamily="34" charset="-122"/>
              </a:rPr>
              <a:t>in-</a:t>
            </a:r>
            <a:r>
              <a:rPr lang="en-US" altLang="zh-CN" sz="1400" b="1" dirty="0" err="1">
                <a:solidFill>
                  <a:srgbClr val="2F5EB0"/>
                </a:solidFill>
                <a:latin typeface="微软雅黑" pitchFamily="34" charset="-122"/>
                <a:ea typeface="微软雅黑" pitchFamily="34" charset="-122"/>
              </a:rPr>
              <a:t>GraphNet</a:t>
            </a:r>
            <a:r>
              <a:rPr lang="zh-CN" altLang="zh-CN" sz="1400" b="1" dirty="0">
                <a:solidFill>
                  <a:srgbClr val="2F5EB0"/>
                </a:solidFill>
                <a:latin typeface="微软雅黑" pitchFamily="34" charset="-122"/>
                <a:ea typeface="微软雅黑" pitchFamily="34" charset="-122"/>
              </a:rPr>
              <a:t>组装</a:t>
            </a:r>
            <a:endParaRPr lang="zh-CN" altLang="en-US" sz="1400" b="1" dirty="0">
              <a:solidFill>
                <a:srgbClr val="2F5EB0"/>
              </a:solidFill>
              <a:latin typeface="微软雅黑" pitchFamily="34" charset="-122"/>
              <a:ea typeface="微软雅黑" pitchFamily="34" charset="-122"/>
              <a:sym typeface="微软雅黑" pitchFamily="34" charset="-122"/>
            </a:endParaRPr>
          </a:p>
        </p:txBody>
      </p:sp>
      <p:sp>
        <p:nvSpPr>
          <p:cNvPr id="60" name="圆角矩形 59"/>
          <p:cNvSpPr/>
          <p:nvPr/>
        </p:nvSpPr>
        <p:spPr>
          <a:xfrm>
            <a:off x="7878094" y="4243921"/>
            <a:ext cx="1555458" cy="551074"/>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solidFill>
                <a:srgbClr val="3CCCC7"/>
              </a:solidFill>
            </a:endParaRPr>
          </a:p>
        </p:txBody>
      </p:sp>
      <p:sp>
        <p:nvSpPr>
          <p:cNvPr id="62" name="TextBox 61"/>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2" name="图片 1">
            <a:extLst>
              <a:ext uri="{FF2B5EF4-FFF2-40B4-BE49-F238E27FC236}">
                <a16:creationId xmlns:a16="http://schemas.microsoft.com/office/drawing/2014/main" id="{DD4B306F-6F22-4350-930A-296329DFDE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3" name="文本框 9">
            <a:extLst>
              <a:ext uri="{FF2B5EF4-FFF2-40B4-BE49-F238E27FC236}">
                <a16:creationId xmlns:a16="http://schemas.microsoft.com/office/drawing/2014/main" id="{AE10A8EF-F96F-4228-B5F0-A57E4FFAEA71}"/>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en-US" altLang="zh-CN" sz="1606" dirty="0">
                <a:solidFill>
                  <a:srgbClr val="2F5EB0"/>
                </a:solidFill>
                <a:latin typeface="微软雅黑" pitchFamily="34" charset="-122"/>
                <a:ea typeface="微软雅黑" pitchFamily="34" charset="-122"/>
              </a:rPr>
              <a:t>in-Graph</a:t>
            </a:r>
            <a:endParaRPr lang="zh-CN" altLang="en-US" sz="1606" dirty="0">
              <a:solidFill>
                <a:srgbClr val="2F5EB0"/>
              </a:solidFill>
              <a:latin typeface="微软雅黑" pitchFamily="34" charset="-122"/>
              <a:ea typeface="微软雅黑" pitchFamily="34" charset="-122"/>
            </a:endParaRPr>
          </a:p>
        </p:txBody>
      </p:sp>
    </p:spTree>
    <p:extLst>
      <p:ext uri="{BB962C8B-B14F-4D97-AF65-F5344CB8AC3E}">
        <p14:creationId xmlns:p14="http://schemas.microsoft.com/office/powerpoint/2010/main" val="173305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3" name="组合 2"/>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4" name="KSO_Shape"/>
          <p:cNvSpPr>
            <a:spLocks/>
          </p:cNvSpPr>
          <p:nvPr/>
        </p:nvSpPr>
        <p:spPr bwMode="auto">
          <a:xfrm>
            <a:off x="316039" y="241315"/>
            <a:ext cx="276632" cy="209779"/>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p:sp>
        <p:nvSpPr>
          <p:cNvPr id="24" name="Freeform 12"/>
          <p:cNvSpPr>
            <a:spLocks/>
          </p:cNvSpPr>
          <p:nvPr/>
        </p:nvSpPr>
        <p:spPr bwMode="auto">
          <a:xfrm>
            <a:off x="1519520" y="4199618"/>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6">
              <a:solidFill>
                <a:schemeClr val="tx1">
                  <a:lumMod val="65000"/>
                  <a:lumOff val="35000"/>
                </a:schemeClr>
              </a:solidFill>
            </a:endParaRPr>
          </a:p>
        </p:txBody>
      </p:sp>
      <p:sp>
        <p:nvSpPr>
          <p:cNvPr id="25" name="Freeform 12"/>
          <p:cNvSpPr>
            <a:spLocks/>
          </p:cNvSpPr>
          <p:nvPr/>
        </p:nvSpPr>
        <p:spPr bwMode="auto">
          <a:xfrm flipH="1" flipV="1">
            <a:off x="9682427" y="5122808"/>
            <a:ext cx="499392" cy="500891"/>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sz="1606">
              <a:solidFill>
                <a:schemeClr val="tx1">
                  <a:lumMod val="50000"/>
                  <a:lumOff val="50000"/>
                </a:schemeClr>
              </a:solidFill>
            </a:endParaRPr>
          </a:p>
        </p:txBody>
      </p:sp>
      <p:sp>
        <p:nvSpPr>
          <p:cNvPr id="26" name="TextBox 25"/>
          <p:cNvSpPr txBox="1"/>
          <p:nvPr/>
        </p:nvSpPr>
        <p:spPr>
          <a:xfrm>
            <a:off x="1859642" y="4496436"/>
            <a:ext cx="8072481" cy="1138773"/>
          </a:xfrm>
          <a:prstGeom prst="rect">
            <a:avLst/>
          </a:prstGeom>
          <a:noFill/>
        </p:spPr>
        <p:txBody>
          <a:bodyPr wrap="square" rtlCol="0">
            <a:spAutoFit/>
          </a:bodyPr>
          <a:lstStyle/>
          <a:p>
            <a:r>
              <a:rPr lang="zh-CN" altLang="zh-CN" b="1" dirty="0"/>
              <a:t>图</a:t>
            </a:r>
            <a:r>
              <a:rPr lang="en-US" altLang="zh-CN" b="1" dirty="0"/>
              <a:t>2</a:t>
            </a:r>
            <a:r>
              <a:rPr lang="zh-CN" altLang="zh-CN" b="1" dirty="0"/>
              <a:t>：提出的</a:t>
            </a:r>
            <a:r>
              <a:rPr lang="en-US" altLang="zh-CN" b="1" dirty="0"/>
              <a:t>in-Graph</a:t>
            </a:r>
            <a:r>
              <a:rPr lang="zh-CN" altLang="zh-CN" b="1" dirty="0"/>
              <a:t>模型的详细设计。该模型包含三个核心过程，分别是项目功能，消息传递过程和更新功能。</a:t>
            </a:r>
            <a:r>
              <a:rPr lang="en-US" altLang="zh-CN" b="1" dirty="0"/>
              <a:t>In-Graph</a:t>
            </a:r>
            <a:r>
              <a:rPr lang="zh-CN" altLang="zh-CN" b="1" dirty="0"/>
              <a:t>将两个视觉目标的卷积特征作为输入，并通过基于图的结构来说明它们之间强大的交互语义。最后，推理语义以与输入相同的形式输出。</a:t>
            </a:r>
          </a:p>
        </p:txBody>
      </p:sp>
      <p:sp>
        <p:nvSpPr>
          <p:cNvPr id="27" name="TextBox 26"/>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6" name="图片 5">
            <a:extLst>
              <a:ext uri="{FF2B5EF4-FFF2-40B4-BE49-F238E27FC236}">
                <a16:creationId xmlns:a16="http://schemas.microsoft.com/office/drawing/2014/main" id="{5CE2CCD6-BAE9-404A-95D2-B8BEF70CBE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32" name="文本框 9">
            <a:extLst>
              <a:ext uri="{FF2B5EF4-FFF2-40B4-BE49-F238E27FC236}">
                <a16:creationId xmlns:a16="http://schemas.microsoft.com/office/drawing/2014/main" id="{88DE50B6-B8FA-4D88-9A63-DF1E65F64894}"/>
              </a:ext>
            </a:extLst>
          </p:cNvPr>
          <p:cNvSpPr txBox="1"/>
          <p:nvPr/>
        </p:nvSpPr>
        <p:spPr>
          <a:xfrm>
            <a:off x="794476" y="192026"/>
            <a:ext cx="8134120" cy="559657"/>
          </a:xfrm>
          <a:prstGeom prst="rect">
            <a:avLst/>
          </a:prstGeom>
          <a:noFill/>
        </p:spPr>
        <p:txBody>
          <a:bodyPr wrap="square" lIns="64786" tIns="32393" rIns="64786" bIns="32393" rtlCol="0">
            <a:spAutoFit/>
          </a:bodyPr>
          <a:lstStyle/>
          <a:p>
            <a:pPr marL="0" lvl="1"/>
            <a:r>
              <a:rPr lang="en-US" altLang="zh-CN" sz="1606" dirty="0">
                <a:solidFill>
                  <a:srgbClr val="2F5EB0"/>
                </a:solidFill>
                <a:latin typeface="微软雅黑" pitchFamily="34" charset="-122"/>
                <a:ea typeface="微软雅黑" pitchFamily="34" charset="-122"/>
              </a:rPr>
              <a:t>in-Graph </a:t>
            </a:r>
            <a:r>
              <a:rPr lang="zh-CN" altLang="zh-CN" sz="1606" dirty="0">
                <a:solidFill>
                  <a:srgbClr val="2F5EB0"/>
                </a:solidFill>
                <a:latin typeface="微软雅黑" pitchFamily="34" charset="-122"/>
                <a:ea typeface="微软雅黑" pitchFamily="34" charset="-122"/>
              </a:rPr>
              <a:t>概述</a:t>
            </a:r>
            <a:endParaRPr lang="zh-CN" altLang="en-US" sz="1606" dirty="0">
              <a:solidFill>
                <a:srgbClr val="2F5EB0"/>
              </a:solidFill>
              <a:latin typeface="微软雅黑" pitchFamily="34" charset="-122"/>
              <a:ea typeface="微软雅黑" pitchFamily="34" charset="-122"/>
              <a:sym typeface="微软雅黑" pitchFamily="34" charset="-122"/>
            </a:endParaRPr>
          </a:p>
          <a:p>
            <a:pPr marL="0" lvl="1"/>
            <a:endParaRPr lang="zh-CN" altLang="en-US" sz="1606" dirty="0">
              <a:solidFill>
                <a:srgbClr val="2F5EB0"/>
              </a:solidFill>
              <a:latin typeface="微软雅黑" pitchFamily="34" charset="-122"/>
              <a:ea typeface="微软雅黑" pitchFamily="34" charset="-122"/>
            </a:endParaRPr>
          </a:p>
        </p:txBody>
      </p:sp>
      <p:pic>
        <p:nvPicPr>
          <p:cNvPr id="31" name="图片 30">
            <a:extLst>
              <a:ext uri="{FF2B5EF4-FFF2-40B4-BE49-F238E27FC236}">
                <a16:creationId xmlns:a16="http://schemas.microsoft.com/office/drawing/2014/main" id="{ED41154A-19B7-401D-97D4-74E2E79A6399}"/>
              </a:ext>
            </a:extLst>
          </p:cNvPr>
          <p:cNvPicPr/>
          <p:nvPr/>
        </p:nvPicPr>
        <p:blipFill>
          <a:blip r:embed="rId4"/>
          <a:stretch>
            <a:fillRect/>
          </a:stretch>
        </p:blipFill>
        <p:spPr>
          <a:xfrm>
            <a:off x="794476" y="709953"/>
            <a:ext cx="10150344" cy="3419687"/>
          </a:xfrm>
          <a:prstGeom prst="rect">
            <a:avLst/>
          </a:prstGeom>
        </p:spPr>
      </p:pic>
    </p:spTree>
    <p:extLst>
      <p:ext uri="{BB962C8B-B14F-4D97-AF65-F5344CB8AC3E}">
        <p14:creationId xmlns:p14="http://schemas.microsoft.com/office/powerpoint/2010/main" val="342862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 y="6165129"/>
            <a:ext cx="11520489" cy="34056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0" name="矩形 9"/>
          <p:cNvSpPr/>
          <p:nvPr/>
        </p:nvSpPr>
        <p:spPr>
          <a:xfrm flipH="1">
            <a:off x="-2" y="6232263"/>
            <a:ext cx="11520489" cy="2729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1" name="矩形 5"/>
          <p:cNvSpPr/>
          <p:nvPr/>
        </p:nvSpPr>
        <p:spPr>
          <a:xfrm>
            <a:off x="9424625" y="6134708"/>
            <a:ext cx="961958" cy="10562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12" name="矩形 11"/>
          <p:cNvSpPr/>
          <p:nvPr/>
        </p:nvSpPr>
        <p:spPr>
          <a:xfrm>
            <a:off x="9510569" y="6134708"/>
            <a:ext cx="1011370" cy="3705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3" name="矩形 52"/>
          <p:cNvSpPr/>
          <p:nvPr/>
        </p:nvSpPr>
        <p:spPr>
          <a:xfrm>
            <a:off x="1" y="793"/>
            <a:ext cx="930524" cy="5509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54" name="组合 53"/>
          <p:cNvGrpSpPr/>
          <p:nvPr/>
        </p:nvGrpSpPr>
        <p:grpSpPr>
          <a:xfrm>
            <a:off x="182258" y="793"/>
            <a:ext cx="544194" cy="79042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57" name="KSO_Shape"/>
          <p:cNvSpPr>
            <a:spLocks/>
          </p:cNvSpPr>
          <p:nvPr/>
        </p:nvSpPr>
        <p:spPr bwMode="auto">
          <a:xfrm>
            <a:off x="318162" y="192026"/>
            <a:ext cx="272383" cy="27238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606">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664198" y="1704013"/>
            <a:ext cx="4504940" cy="4529140"/>
            <a:chOff x="3513680" y="1931126"/>
            <a:chExt cx="5164640" cy="5192384"/>
          </a:xfrm>
        </p:grpSpPr>
        <p:pic>
          <p:nvPicPr>
            <p:cNvPr id="15" name="Picture 2" descr="E:\lizzy\PPT-by lizzy\自制PNG\iphone5-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b="43229"/>
            <a:stretch/>
          </p:blipFill>
          <p:spPr bwMode="auto">
            <a:xfrm>
              <a:off x="3513680" y="1931126"/>
              <a:ext cx="5164640" cy="5192384"/>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rot="16200000">
              <a:off x="4043917" y="3491036"/>
              <a:ext cx="3991200" cy="3254110"/>
            </a:xfrm>
            <a:prstGeom prst="rect">
              <a:avLst/>
            </a:prstGeom>
            <a:blipFill dpi="0" rotWithShape="1">
              <a:blip r:embed="rId4"/>
              <a:srcRect/>
              <a:stretch>
                <a:fillRect l="-4734" r="-123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grpSp>
        <p:nvGrpSpPr>
          <p:cNvPr id="17" name="组合 16"/>
          <p:cNvGrpSpPr/>
          <p:nvPr/>
        </p:nvGrpSpPr>
        <p:grpSpPr>
          <a:xfrm>
            <a:off x="3339065" y="2949585"/>
            <a:ext cx="1402039" cy="1402039"/>
            <a:chOff x="3427660" y="3452388"/>
            <a:chExt cx="1484148" cy="1484148"/>
          </a:xfrm>
        </p:grpSpPr>
        <p:sp>
          <p:nvSpPr>
            <p:cNvPr id="18" name="椭圆 17"/>
            <p:cNvSpPr/>
            <p:nvPr/>
          </p:nvSpPr>
          <p:spPr>
            <a:xfrm>
              <a:off x="3427660" y="3452388"/>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19" name="组合 18"/>
            <p:cNvGrpSpPr>
              <a:grpSpLocks noChangeAspect="1"/>
            </p:cNvGrpSpPr>
            <p:nvPr/>
          </p:nvGrpSpPr>
          <p:grpSpPr>
            <a:xfrm>
              <a:off x="3809886" y="3874477"/>
              <a:ext cx="719696" cy="551771"/>
              <a:chOff x="5611813" y="1835150"/>
              <a:chExt cx="285750" cy="219076"/>
            </a:xfrm>
            <a:solidFill>
              <a:schemeClr val="bg1"/>
            </a:solidFill>
          </p:grpSpPr>
          <p:sp>
            <p:nvSpPr>
              <p:cNvPr id="20" name="Freeform 57"/>
              <p:cNvSpPr>
                <a:spLocks/>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p>
                <a:endParaRPr lang="zh-CN" altLang="en-US" sz="1606"/>
              </a:p>
            </p:txBody>
          </p:sp>
          <p:sp>
            <p:nvSpPr>
              <p:cNvPr id="21" name="Rectangle 58"/>
              <p:cNvSpPr>
                <a:spLocks noChangeArrowheads="1"/>
              </p:cNvSpPr>
              <p:nvPr/>
            </p:nvSpPr>
            <p:spPr bwMode="auto">
              <a:xfrm>
                <a:off x="5648326" y="1884363"/>
                <a:ext cx="41275" cy="139700"/>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86381" tIns="43191" rIns="86381" bIns="43191" numCol="1" anchor="t" anchorCtr="0" compatLnSpc="1">
                <a:prstTxWarp prst="textNoShape">
                  <a:avLst/>
                </a:prstTxWarp>
              </a:bodyPr>
              <a:lstStyle/>
              <a:p>
                <a:endParaRPr lang="zh-CN" altLang="en-US" sz="1606"/>
              </a:p>
            </p:txBody>
          </p:sp>
          <p:sp>
            <p:nvSpPr>
              <p:cNvPr id="22" name="Rectangle 59"/>
              <p:cNvSpPr>
                <a:spLocks noChangeArrowheads="1"/>
              </p:cNvSpPr>
              <p:nvPr/>
            </p:nvSpPr>
            <p:spPr bwMode="auto">
              <a:xfrm>
                <a:off x="5708651" y="1835150"/>
                <a:ext cx="41275" cy="1889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86381" tIns="43191" rIns="86381" bIns="43191" numCol="1" anchor="t" anchorCtr="0" compatLnSpc="1">
                <a:prstTxWarp prst="textNoShape">
                  <a:avLst/>
                </a:prstTxWarp>
              </a:bodyPr>
              <a:lstStyle/>
              <a:p>
                <a:endParaRPr lang="zh-CN" altLang="en-US" sz="1606"/>
              </a:p>
            </p:txBody>
          </p:sp>
          <p:sp>
            <p:nvSpPr>
              <p:cNvPr id="23" name="Rectangle 60"/>
              <p:cNvSpPr>
                <a:spLocks noChangeArrowheads="1"/>
              </p:cNvSpPr>
              <p:nvPr/>
            </p:nvSpPr>
            <p:spPr bwMode="auto">
              <a:xfrm>
                <a:off x="5768976" y="1895475"/>
                <a:ext cx="41275" cy="1285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86381" tIns="43191" rIns="86381" bIns="43191" numCol="1" anchor="t" anchorCtr="0" compatLnSpc="1">
                <a:prstTxWarp prst="textNoShape">
                  <a:avLst/>
                </a:prstTxWarp>
              </a:bodyPr>
              <a:lstStyle/>
              <a:p>
                <a:endParaRPr lang="zh-CN" altLang="en-US" sz="1606"/>
              </a:p>
            </p:txBody>
          </p:sp>
          <p:sp>
            <p:nvSpPr>
              <p:cNvPr id="24" name="Rectangle 61"/>
              <p:cNvSpPr>
                <a:spLocks noChangeArrowheads="1"/>
              </p:cNvSpPr>
              <p:nvPr/>
            </p:nvSpPr>
            <p:spPr bwMode="auto">
              <a:xfrm>
                <a:off x="5829301" y="1936750"/>
                <a:ext cx="41275" cy="873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86381" tIns="43191" rIns="86381" bIns="43191" numCol="1" anchor="t" anchorCtr="0" compatLnSpc="1">
                <a:prstTxWarp prst="textNoShape">
                  <a:avLst/>
                </a:prstTxWarp>
              </a:bodyPr>
              <a:lstStyle/>
              <a:p>
                <a:endParaRPr lang="zh-CN" altLang="en-US" sz="1606"/>
              </a:p>
            </p:txBody>
          </p:sp>
        </p:grpSp>
      </p:grpSp>
      <p:grpSp>
        <p:nvGrpSpPr>
          <p:cNvPr id="25" name="组合 24"/>
          <p:cNvGrpSpPr/>
          <p:nvPr/>
        </p:nvGrpSpPr>
        <p:grpSpPr>
          <a:xfrm>
            <a:off x="6921960" y="3860986"/>
            <a:ext cx="1402039" cy="1402039"/>
            <a:chOff x="7270150" y="4604902"/>
            <a:chExt cx="1484148" cy="1484148"/>
          </a:xfrm>
        </p:grpSpPr>
        <p:sp>
          <p:nvSpPr>
            <p:cNvPr id="26" name="椭圆 25"/>
            <p:cNvSpPr/>
            <p:nvPr/>
          </p:nvSpPr>
          <p:spPr>
            <a:xfrm>
              <a:off x="7270150" y="4604902"/>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sp>
          <p:nvSpPr>
            <p:cNvPr id="27" name="椭圆形标注 26"/>
            <p:cNvSpPr/>
            <p:nvPr/>
          </p:nvSpPr>
          <p:spPr>
            <a:xfrm>
              <a:off x="7640426" y="5076976"/>
              <a:ext cx="743596" cy="540000"/>
            </a:xfrm>
            <a:prstGeom prst="wedgeEllipseCallout">
              <a:avLst>
                <a:gd name="adj1" fmla="val -38188"/>
                <a:gd name="adj2" fmla="val 6182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sp>
        <p:nvSpPr>
          <p:cNvPr id="28" name="矩形 27"/>
          <p:cNvSpPr/>
          <p:nvPr/>
        </p:nvSpPr>
        <p:spPr>
          <a:xfrm>
            <a:off x="8026672" y="1188707"/>
            <a:ext cx="1097767" cy="364220"/>
          </a:xfrm>
          <a:prstGeom prst="rect">
            <a:avLst/>
          </a:prstGeom>
        </p:spPr>
        <p:txBody>
          <a:bodyPr wrap="none" lIns="86375" tIns="43189" rIns="86375" bIns="43189">
            <a:spAutoFit/>
          </a:bodyPr>
          <a:lstStyle/>
          <a:p>
            <a:r>
              <a:rPr lang="zh-CN" altLang="zh-CN" sz="1800" b="1" dirty="0">
                <a:solidFill>
                  <a:srgbClr val="2F5EB0"/>
                </a:solidFill>
                <a:latin typeface="微软雅黑" pitchFamily="34" charset="-122"/>
                <a:ea typeface="微软雅黑" pitchFamily="34" charset="-122"/>
              </a:rPr>
              <a:t>权重推断</a:t>
            </a:r>
            <a:endParaRPr lang="en-US" altLang="zh-CN" sz="1800" b="1" dirty="0">
              <a:solidFill>
                <a:srgbClr val="2F5EB0"/>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29" name="矩形 47"/>
              <p:cNvSpPr>
                <a:spLocks noChangeArrowheads="1"/>
              </p:cNvSpPr>
              <p:nvPr/>
            </p:nvSpPr>
            <p:spPr bwMode="auto">
              <a:xfrm>
                <a:off x="8026674" y="1471458"/>
                <a:ext cx="2001805" cy="22553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86375" tIns="43189" rIns="86375" bIns="43189">
                <a:spAutoFit/>
              </a:bodyPr>
              <a:lstStyle/>
              <a:p>
                <a:pPr>
                  <a:lnSpc>
                    <a:spcPct val="120000"/>
                  </a:lnSpc>
                  <a:spcBef>
                    <a:spcPct val="0"/>
                  </a:spcBef>
                  <a:buFont typeface="Arial" charset="0"/>
                  <a:buNone/>
                </a:pPr>
                <a:r>
                  <a:rPr lang="zh-CN" altLang="zh-CN" dirty="0"/>
                  <a:t>我们推断可学习的投影权重</a:t>
                </a:r>
                <a14:m>
                  <m:oMath xmlns:m="http://schemas.openxmlformats.org/officeDocument/2006/math">
                    <m:r>
                      <a:rPr lang="en-US" altLang="zh-CN" i="1">
                        <a:latin typeface="Cambria Math" panose="02040503050406030204" pitchFamily="18" charset="0"/>
                      </a:rPr>
                      <m:t>𝐵</m:t>
                    </m:r>
                  </m:oMath>
                </a14:m>
                <a:r>
                  <a:rPr lang="zh-CN" altLang="zh-CN" dirty="0"/>
                  <a:t>，以便可以对来自原始特征的语义信息进行加权汇总，我们仅使用卷积层即可生成动态权重。</a:t>
                </a:r>
                <a:endParaRPr lang="zh-CN" altLang="en-US" sz="1323" dirty="0">
                  <a:solidFill>
                    <a:schemeClr val="tx1">
                      <a:lumMod val="50000"/>
                      <a:lumOff val="50000"/>
                    </a:schemeClr>
                  </a:solidFill>
                  <a:latin typeface="微软雅黑" pitchFamily="34" charset="-122"/>
                  <a:ea typeface="微软雅黑" pitchFamily="34" charset="-122"/>
                  <a:sym typeface="微软雅黑" pitchFamily="34" charset="-122"/>
                </a:endParaRPr>
              </a:p>
            </p:txBody>
          </p:sp>
        </mc:Choice>
        <mc:Fallback xmlns="">
          <p:sp>
            <p:nvSpPr>
              <p:cNvPr id="29" name="矩形 47"/>
              <p:cNvSpPr>
                <a:spLocks noRot="1" noChangeAspect="1" noMove="1" noResize="1" noEditPoints="1" noAdjustHandles="1" noChangeArrowheads="1" noChangeShapeType="1" noTextEdit="1"/>
              </p:cNvSpPr>
              <p:nvPr/>
            </p:nvSpPr>
            <p:spPr bwMode="auto">
              <a:xfrm>
                <a:off x="8026674" y="1471458"/>
                <a:ext cx="2001805" cy="2255316"/>
              </a:xfrm>
              <a:prstGeom prst="rect">
                <a:avLst/>
              </a:prstGeom>
              <a:blipFill>
                <a:blip r:embed="rId5"/>
                <a:stretch>
                  <a:fillRect l="-2439" t="-541" b="-24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0" name="组合 29"/>
          <p:cNvGrpSpPr/>
          <p:nvPr/>
        </p:nvGrpSpPr>
        <p:grpSpPr>
          <a:xfrm>
            <a:off x="6423325" y="1171396"/>
            <a:ext cx="1402039" cy="1402039"/>
            <a:chOff x="7270150" y="1939337"/>
            <a:chExt cx="1484148" cy="1484148"/>
          </a:xfrm>
        </p:grpSpPr>
        <p:sp>
          <p:nvSpPr>
            <p:cNvPr id="31" name="椭圆 30"/>
            <p:cNvSpPr/>
            <p:nvPr/>
          </p:nvSpPr>
          <p:spPr>
            <a:xfrm>
              <a:off x="7270150" y="1939337"/>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6"/>
            </a:p>
          </p:txBody>
        </p:sp>
        <p:grpSp>
          <p:nvGrpSpPr>
            <p:cNvPr id="32" name="组合 31"/>
            <p:cNvGrpSpPr/>
            <p:nvPr/>
          </p:nvGrpSpPr>
          <p:grpSpPr>
            <a:xfrm>
              <a:off x="7628394" y="2388545"/>
              <a:ext cx="767661" cy="585733"/>
              <a:chOff x="12227116" y="4392007"/>
              <a:chExt cx="627436" cy="478740"/>
            </a:xfrm>
          </p:grpSpPr>
          <p:sp>
            <p:nvSpPr>
              <p:cNvPr id="33"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p>
                <a:endParaRPr lang="zh-CN" altLang="en-US" sz="1606"/>
              </a:p>
            </p:txBody>
          </p:sp>
          <p:sp>
            <p:nvSpPr>
              <p:cNvPr id="34"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6381" tIns="43191" rIns="86381" bIns="43191" numCol="1" anchor="t" anchorCtr="0" compatLnSpc="1">
                <a:prstTxWarp prst="textNoShape">
                  <a:avLst/>
                </a:prstTxWarp>
              </a:bodyPr>
              <a:lstStyle/>
              <a:p>
                <a:endParaRPr lang="zh-CN" altLang="en-US" sz="1606"/>
              </a:p>
            </p:txBody>
          </p:sp>
        </p:grpSp>
      </p:grpSp>
      <p:sp>
        <p:nvSpPr>
          <p:cNvPr id="35" name="矩形 34"/>
          <p:cNvSpPr/>
          <p:nvPr/>
        </p:nvSpPr>
        <p:spPr>
          <a:xfrm>
            <a:off x="8494269" y="3925159"/>
            <a:ext cx="1097767" cy="364220"/>
          </a:xfrm>
          <a:prstGeom prst="rect">
            <a:avLst/>
          </a:prstGeom>
        </p:spPr>
        <p:txBody>
          <a:bodyPr wrap="none" lIns="86375" tIns="43189" rIns="86375" bIns="43189">
            <a:spAutoFit/>
          </a:bodyPr>
          <a:lstStyle/>
          <a:p>
            <a:r>
              <a:rPr lang="zh-CN" altLang="zh-CN" sz="1800" b="1" dirty="0">
                <a:solidFill>
                  <a:srgbClr val="2F5EB0"/>
                </a:solidFill>
                <a:latin typeface="微软雅黑" pitchFamily="34" charset="-122"/>
                <a:ea typeface="微软雅黑" pitchFamily="34" charset="-122"/>
              </a:rPr>
              <a:t>线性组合</a:t>
            </a:r>
            <a:endParaRPr lang="en-US" altLang="zh-CN" sz="1800" b="1" dirty="0">
              <a:solidFill>
                <a:srgbClr val="2F5EB0"/>
              </a:solidFill>
              <a:latin typeface="微软雅黑" pitchFamily="34" charset="-122"/>
              <a:ea typeface="微软雅黑" pitchFamily="34" charset="-122"/>
            </a:endParaRPr>
          </a:p>
        </p:txBody>
      </p:sp>
      <p:sp>
        <p:nvSpPr>
          <p:cNvPr id="36" name="矩形 47"/>
          <p:cNvSpPr>
            <a:spLocks noChangeArrowheads="1"/>
          </p:cNvSpPr>
          <p:nvPr/>
        </p:nvSpPr>
        <p:spPr bwMode="auto">
          <a:xfrm>
            <a:off x="8494271" y="4207909"/>
            <a:ext cx="2299765" cy="1627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375" tIns="43189" rIns="86375" bIns="43189">
            <a:spAutoFit/>
          </a:bodyPr>
          <a:lstStyle/>
          <a:p>
            <a:pPr>
              <a:lnSpc>
                <a:spcPct val="120000"/>
              </a:lnSpc>
              <a:spcBef>
                <a:spcPct val="0"/>
              </a:spcBef>
              <a:buFont typeface="Arial" charset="0"/>
              <a:buNone/>
            </a:pPr>
            <a:r>
              <a:rPr lang="zh-CN" altLang="zh-CN" dirty="0"/>
              <a:t>由于项目功能涉及两个目标，因此线性组合是聚合语义信息并将目标转换为统一交互空间的必要步骤。</a:t>
            </a:r>
            <a:endParaRPr lang="zh-CN" altLang="en-US" sz="1323" dirty="0">
              <a:solidFill>
                <a:schemeClr val="tx1">
                  <a:lumMod val="50000"/>
                  <a:lumOff val="50000"/>
                </a:schemeClr>
              </a:solidFill>
              <a:latin typeface="微软雅黑" pitchFamily="34" charset="-122"/>
              <a:ea typeface="微软雅黑" pitchFamily="34" charset="-122"/>
              <a:sym typeface="微软雅黑" pitchFamily="34" charset="-122"/>
            </a:endParaRPr>
          </a:p>
        </p:txBody>
      </p:sp>
      <p:sp>
        <p:nvSpPr>
          <p:cNvPr id="37" name="矩形 36"/>
          <p:cNvSpPr/>
          <p:nvPr/>
        </p:nvSpPr>
        <p:spPr>
          <a:xfrm>
            <a:off x="2139935" y="2941763"/>
            <a:ext cx="1097767" cy="364220"/>
          </a:xfrm>
          <a:prstGeom prst="rect">
            <a:avLst/>
          </a:prstGeom>
        </p:spPr>
        <p:txBody>
          <a:bodyPr wrap="none" lIns="86375" tIns="43189" rIns="86375" bIns="43189">
            <a:spAutoFit/>
          </a:bodyPr>
          <a:lstStyle/>
          <a:p>
            <a:r>
              <a:rPr lang="zh-CN" altLang="zh-CN" sz="1800" b="1" dirty="0">
                <a:solidFill>
                  <a:srgbClr val="2F5EB0"/>
                </a:solidFill>
                <a:latin typeface="微软雅黑" pitchFamily="34" charset="-122"/>
                <a:ea typeface="微软雅黑" pitchFamily="34" charset="-122"/>
              </a:rPr>
              <a:t>功能转换</a:t>
            </a:r>
            <a:endParaRPr lang="en-US" altLang="zh-CN" sz="1800" b="1" dirty="0">
              <a:solidFill>
                <a:srgbClr val="2F5EB0"/>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38" name="矩形 47"/>
              <p:cNvSpPr>
                <a:spLocks noChangeArrowheads="1"/>
              </p:cNvSpPr>
              <p:nvPr/>
            </p:nvSpPr>
            <p:spPr bwMode="auto">
              <a:xfrm>
                <a:off x="93773" y="3331861"/>
                <a:ext cx="3395529" cy="24653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86375" tIns="43189" rIns="86375" bIns="43189">
                <a:spAutoFit/>
              </a:bodyPr>
              <a:lstStyle/>
              <a:p>
                <a:r>
                  <a:rPr lang="zh-CN" altLang="zh-CN" dirty="0"/>
                  <a:t>两个目标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a:latin typeface="Cambria Math" panose="02040503050406030204" pitchFamily="18" charset="0"/>
                          </a:rPr>
                          <m:t>2</m:t>
                        </m:r>
                      </m:sub>
                    </m:sSub>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ℜ</m:t>
                        </m:r>
                      </m:e>
                      <m:sup>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𝐷</m:t>
                        </m:r>
                      </m:sup>
                    </m:sSup>
                  </m:oMath>
                </a14:m>
                <a:r>
                  <a:rPr lang="zh-CN" altLang="zh-CN" dirty="0"/>
                  <a:t>的特征张量，采用</a:t>
                </a:r>
                <a:r>
                  <a:rPr lang="en-US" altLang="zh-CN" dirty="0"/>
                  <a:t>1∗1</a:t>
                </a:r>
                <a:r>
                  <a:rPr lang="zh-CN" altLang="zh-CN" dirty="0"/>
                  <a:t>卷积将</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a:latin typeface="Cambria Math" panose="02040503050406030204" pitchFamily="18" charset="0"/>
                          </a:rPr>
                          <m:t>1</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a:latin typeface="Cambria Math" panose="02040503050406030204" pitchFamily="18" charset="0"/>
                          </a:rPr>
                          <m:t>2</m:t>
                        </m:r>
                      </m:sub>
                    </m:sSub>
                  </m:oMath>
                </a14:m>
                <a:r>
                  <a:rPr lang="zh-CN" altLang="zh-CN" dirty="0"/>
                  <a:t>的维数减小到</a:t>
                </a:r>
                <a14:m>
                  <m:oMath xmlns:m="http://schemas.openxmlformats.org/officeDocument/2006/math">
                    <m:r>
                      <a:rPr lang="en-US" altLang="zh-CN" i="1">
                        <a:latin typeface="Cambria Math" panose="02040503050406030204" pitchFamily="18" charset="0"/>
                      </a:rPr>
                      <m:t>𝐶</m:t>
                    </m:r>
                  </m:oMath>
                </a14:m>
                <a:r>
                  <a:rPr lang="zh-CN" altLang="zh-CN" dirty="0"/>
                  <a:t>，从而可以有效地减少块的计算。然后将获得的张量从</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𝑊</m:t>
                    </m:r>
                    <m:r>
                      <a:rPr lang="en-US" altLang="zh-CN" i="1">
                        <a:latin typeface="Cambria Math" panose="02040503050406030204" pitchFamily="18" charset="0"/>
                      </a:rPr>
                      <m:t>∗</m:t>
                    </m:r>
                    <m:r>
                      <a:rPr lang="en-US" altLang="zh-CN" i="1">
                        <a:latin typeface="Cambria Math" panose="02040503050406030204" pitchFamily="18" charset="0"/>
                      </a:rPr>
                      <m:t>𝐶</m:t>
                    </m:r>
                  </m:oMath>
                </a14:m>
                <a:r>
                  <a:rPr lang="zh-CN" altLang="zh-CN" dirty="0"/>
                  <a:t>整形为平面</a:t>
                </a:r>
                <a14:m>
                  <m:oMath xmlns:m="http://schemas.openxmlformats.org/officeDocument/2006/math">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𝐶</m:t>
                    </m:r>
                  </m:oMath>
                </a14:m>
                <a:r>
                  <a:rPr lang="zh-CN" altLang="zh-CN" dirty="0"/>
                  <a:t>，获得</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a:latin typeface="Cambria Math" panose="02040503050406030204" pitchFamily="18" charset="0"/>
                          </a:rPr>
                          <m:t>1</m:t>
                        </m:r>
                      </m:sub>
                      <m:sup>
                        <m:r>
                          <a:rPr lang="en-US" altLang="zh-CN" i="1">
                            <a:latin typeface="Cambria Math" panose="02040503050406030204" pitchFamily="18" charset="0"/>
                          </a:rPr>
                          <m:t>𝑟</m:t>
                        </m:r>
                      </m:sup>
                    </m:sSubSup>
                    <m:r>
                      <a:rPr lang="en-US" altLang="zh-CN">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a:latin typeface="Cambria Math" panose="02040503050406030204" pitchFamily="18" charset="0"/>
                          </a:rPr>
                          <m:t>2</m:t>
                        </m:r>
                      </m:sub>
                      <m:sup>
                        <m:r>
                          <a:rPr lang="en-US" altLang="zh-CN" i="1">
                            <a:latin typeface="Cambria Math" panose="02040503050406030204" pitchFamily="18" charset="0"/>
                          </a:rPr>
                          <m:t>𝑟</m:t>
                        </m:r>
                      </m:sup>
                    </m:sSubSup>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ℜ</m:t>
                        </m:r>
                      </m:e>
                      <m:sup>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rPr>
                          <m:t>𝐶</m:t>
                        </m:r>
                      </m:sup>
                    </m:sSup>
                  </m:oMath>
                </a14:m>
                <a:r>
                  <a:rPr lang="zh-CN" altLang="zh-CN" dirty="0"/>
                  <a:t>，将其</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𝑊</m:t>
                    </m:r>
                  </m:oMath>
                </a14:m>
                <a:r>
                  <a:rPr lang="zh-CN" altLang="zh-CN" dirty="0"/>
                  <a:t>的二维位置像素转换为一维向量</a:t>
                </a:r>
                <a14:m>
                  <m:oMath xmlns:m="http://schemas.openxmlformats.org/officeDocument/2006/math">
                    <m:r>
                      <a:rPr lang="en-US" altLang="zh-CN" i="1">
                        <a:latin typeface="Cambria Math" panose="02040503050406030204" pitchFamily="18" charset="0"/>
                      </a:rPr>
                      <m:t>𝐿</m:t>
                    </m:r>
                  </m:oMath>
                </a14:m>
                <a:r>
                  <a:rPr lang="zh-CN" altLang="zh-CN" dirty="0"/>
                  <a:t>。之后，通过级联运算将</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a:latin typeface="Cambria Math" panose="02040503050406030204" pitchFamily="18" charset="0"/>
                          </a:rPr>
                          <m:t>1</m:t>
                        </m:r>
                      </m:sub>
                      <m:sup>
                        <m:r>
                          <a:rPr lang="en-US" altLang="zh-CN" i="1">
                            <a:latin typeface="Cambria Math" panose="02040503050406030204" pitchFamily="18" charset="0"/>
                          </a:rPr>
                          <m:t>𝑟</m:t>
                        </m:r>
                      </m:sup>
                    </m:sSubSup>
                  </m:oMath>
                </a14:m>
                <a:r>
                  <a:rPr lang="zh-CN" altLang="zh-CN" dirty="0"/>
                  <a:t>和</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a:latin typeface="Cambria Math" panose="02040503050406030204" pitchFamily="18" charset="0"/>
                          </a:rPr>
                          <m:t>2</m:t>
                        </m:r>
                      </m:sub>
                      <m:sup>
                        <m:r>
                          <a:rPr lang="en-US" altLang="zh-CN" i="1">
                            <a:latin typeface="Cambria Math" panose="02040503050406030204" pitchFamily="18" charset="0"/>
                          </a:rPr>
                          <m:t>𝑟</m:t>
                        </m:r>
                      </m:sup>
                    </m:sSubSup>
                  </m:oMath>
                </a14:m>
                <a:r>
                  <a:rPr lang="zh-CN" altLang="zh-CN" dirty="0"/>
                  <a:t>乘以维</a:t>
                </a:r>
                <a14:m>
                  <m:oMath xmlns:m="http://schemas.openxmlformats.org/officeDocument/2006/math">
                    <m:r>
                      <a:rPr lang="en-US" altLang="zh-CN" i="1">
                        <a:latin typeface="Cambria Math" panose="02040503050406030204" pitchFamily="18" charset="0"/>
                      </a:rPr>
                      <m:t>𝐶</m:t>
                    </m:r>
                  </m:oMath>
                </a14:m>
                <a:r>
                  <a:rPr lang="zh-CN" altLang="zh-CN" dirty="0"/>
                  <a:t>，得到</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X</m:t>
                        </m:r>
                      </m:e>
                      <m:sup>
                        <m:r>
                          <a:rPr lang="en-US" altLang="zh-CN" i="1">
                            <a:latin typeface="Cambria Math" panose="02040503050406030204" pitchFamily="18" charset="0"/>
                          </a:rPr>
                          <m:t>𝑟</m:t>
                        </m:r>
                      </m:sup>
                    </m:sSup>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a:latin typeface="Cambria Math" panose="02040503050406030204" pitchFamily="18" charset="0"/>
                              </a:rPr>
                              <m:t>1</m:t>
                            </m:r>
                          </m:sub>
                          <m:sup>
                            <m:r>
                              <a:rPr lang="en-US" altLang="zh-CN" i="1">
                                <a:latin typeface="Cambria Math" panose="02040503050406030204" pitchFamily="18" charset="0"/>
                              </a:rPr>
                              <m:t>𝑟</m:t>
                            </m:r>
                          </m:sup>
                        </m:sSubSup>
                        <m:r>
                          <a:rPr lang="en-US" altLang="zh-CN">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a:latin typeface="Cambria Math" panose="02040503050406030204" pitchFamily="18" charset="0"/>
                              </a:rPr>
                              <m:t>2</m:t>
                            </m:r>
                          </m:sub>
                          <m:sup>
                            <m:r>
                              <a:rPr lang="en-US" altLang="zh-CN" i="1">
                                <a:latin typeface="Cambria Math" panose="02040503050406030204" pitchFamily="18" charset="0"/>
                              </a:rPr>
                              <m:t>𝑟</m:t>
                            </m:r>
                          </m:sup>
                        </m:sSubSup>
                      </m:e>
                    </m:d>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ℜ</m:t>
                        </m:r>
                      </m:e>
                      <m:sup>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a:latin typeface="Cambria Math" panose="02040503050406030204" pitchFamily="18" charset="0"/>
                          </a:rPr>
                          <m:t>2</m:t>
                        </m:r>
                        <m:r>
                          <a:rPr lang="en-US" altLang="zh-CN" i="1">
                            <a:latin typeface="Cambria Math" panose="02040503050406030204" pitchFamily="18" charset="0"/>
                          </a:rPr>
                          <m:t>𝐶</m:t>
                        </m:r>
                      </m:sup>
                    </m:sSup>
                  </m:oMath>
                </a14:m>
                <a:r>
                  <a:rPr lang="zh-CN" altLang="zh-CN" dirty="0"/>
                  <a:t>。</a:t>
                </a:r>
              </a:p>
            </p:txBody>
          </p:sp>
        </mc:Choice>
        <mc:Fallback xmlns="">
          <p:sp>
            <p:nvSpPr>
              <p:cNvPr id="38" name="矩形 47"/>
              <p:cNvSpPr>
                <a:spLocks noRot="1" noChangeAspect="1" noMove="1" noResize="1" noEditPoints="1" noAdjustHandles="1" noChangeArrowheads="1" noChangeShapeType="1" noTextEdit="1"/>
              </p:cNvSpPr>
              <p:nvPr/>
            </p:nvSpPr>
            <p:spPr bwMode="auto">
              <a:xfrm>
                <a:off x="93773" y="3331861"/>
                <a:ext cx="3395529" cy="2465308"/>
              </a:xfrm>
              <a:prstGeom prst="rect">
                <a:avLst/>
              </a:prstGeom>
              <a:blipFill>
                <a:blip r:embed="rId6"/>
                <a:stretch>
                  <a:fillRect l="-1257" t="-1238" r="-7899" b="-9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9" name="TextBox 38"/>
          <p:cNvSpPr txBox="1"/>
          <p:nvPr/>
        </p:nvSpPr>
        <p:spPr>
          <a:xfrm>
            <a:off x="12766738" y="6642092"/>
            <a:ext cx="800219" cy="339452"/>
          </a:xfrm>
          <a:prstGeom prst="rect">
            <a:avLst/>
          </a:prstGeom>
          <a:noFill/>
        </p:spPr>
        <p:txBody>
          <a:bodyPr wrap="none" rtlCol="0">
            <a:spAutoFit/>
          </a:bodyPr>
          <a:lstStyle/>
          <a:p>
            <a:r>
              <a:rPr lang="zh-CN" altLang="en-US" sz="1606" dirty="0"/>
              <a:t>延时符</a:t>
            </a:r>
          </a:p>
        </p:txBody>
      </p:sp>
      <p:pic>
        <p:nvPicPr>
          <p:cNvPr id="2" name="图片 1">
            <a:extLst>
              <a:ext uri="{FF2B5EF4-FFF2-40B4-BE49-F238E27FC236}">
                <a16:creationId xmlns:a16="http://schemas.microsoft.com/office/drawing/2014/main" id="{32E9FECE-73A2-49BF-8A11-41EE38ACB8D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06684" y="125642"/>
            <a:ext cx="2206708" cy="651600"/>
          </a:xfrm>
          <a:prstGeom prst="rect">
            <a:avLst/>
          </a:prstGeom>
        </p:spPr>
      </p:pic>
      <p:sp>
        <p:nvSpPr>
          <p:cNvPr id="3" name="文本框 9">
            <a:extLst>
              <a:ext uri="{FF2B5EF4-FFF2-40B4-BE49-F238E27FC236}">
                <a16:creationId xmlns:a16="http://schemas.microsoft.com/office/drawing/2014/main" id="{6F94BEDF-C386-481C-938B-CF688E164DC8}"/>
              </a:ext>
            </a:extLst>
          </p:cNvPr>
          <p:cNvSpPr txBox="1"/>
          <p:nvPr/>
        </p:nvSpPr>
        <p:spPr>
          <a:xfrm>
            <a:off x="794476" y="192026"/>
            <a:ext cx="8134120" cy="312538"/>
          </a:xfrm>
          <a:prstGeom prst="rect">
            <a:avLst/>
          </a:prstGeom>
          <a:noFill/>
        </p:spPr>
        <p:txBody>
          <a:bodyPr wrap="square" lIns="64786" tIns="32393" rIns="64786" bIns="32393" rtlCol="0">
            <a:spAutoFit/>
          </a:bodyPr>
          <a:lstStyle/>
          <a:p>
            <a:pPr marL="0" lvl="1"/>
            <a:r>
              <a:rPr lang="en-US" altLang="zh-CN" sz="1606" dirty="0">
                <a:solidFill>
                  <a:srgbClr val="2F5EB0"/>
                </a:solidFill>
                <a:latin typeface="微软雅黑" pitchFamily="34" charset="-122"/>
                <a:ea typeface="微软雅黑" pitchFamily="34" charset="-122"/>
              </a:rPr>
              <a:t>in-Graph </a:t>
            </a:r>
            <a:r>
              <a:rPr lang="zh-CN" altLang="en-US" sz="1606" dirty="0">
                <a:solidFill>
                  <a:srgbClr val="2F5EB0"/>
                </a:solidFill>
                <a:latin typeface="微软雅黑" pitchFamily="34" charset="-122"/>
                <a:ea typeface="微软雅黑" pitchFamily="34" charset="-122"/>
              </a:rPr>
              <a:t>项目功能</a:t>
            </a:r>
          </a:p>
        </p:txBody>
      </p:sp>
      <p:sp>
        <p:nvSpPr>
          <p:cNvPr id="4" name="矩形 3">
            <a:extLst>
              <a:ext uri="{FF2B5EF4-FFF2-40B4-BE49-F238E27FC236}">
                <a16:creationId xmlns:a16="http://schemas.microsoft.com/office/drawing/2014/main" id="{DF52ED6F-A7C0-43A5-AA9C-A63BEEAD2FF8}"/>
              </a:ext>
            </a:extLst>
          </p:cNvPr>
          <p:cNvSpPr/>
          <p:nvPr/>
        </p:nvSpPr>
        <p:spPr>
          <a:xfrm>
            <a:off x="590545" y="699453"/>
            <a:ext cx="4849994" cy="1804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dirty="0"/>
              <a:t>由于所有参数都是端到端可学习的，并且来自</a:t>
            </a:r>
            <a:r>
              <a:rPr lang="en-US" altLang="zh-CN" sz="1800" dirty="0"/>
              <a:t>1∗1</a:t>
            </a:r>
            <a:r>
              <a:rPr lang="zh-CN" altLang="zh-CN" sz="1800" dirty="0"/>
              <a:t>卷积，因此所提出的项目功能简单且快速。这种功能实现了两个目标之间的语义融合，并将它们有效地映射到一个交互式空间中。</a:t>
            </a:r>
            <a:endParaRPr lang="zh-CN" altLang="en-US" sz="1800" dirty="0"/>
          </a:p>
        </p:txBody>
      </p:sp>
    </p:spTree>
    <p:extLst>
      <p:ext uri="{BB962C8B-B14F-4D97-AF65-F5344CB8AC3E}">
        <p14:creationId xmlns:p14="http://schemas.microsoft.com/office/powerpoint/2010/main" val="135676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924</TotalTime>
  <Words>1570</Words>
  <Application>Microsoft Office PowerPoint</Application>
  <PresentationFormat>自定义</PresentationFormat>
  <Paragraphs>119</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Source Han Sans CN ExtraLight</vt:lpstr>
      <vt:lpstr>思源黑体 CN ExtraLight</vt:lpstr>
      <vt:lpstr>宋体</vt:lpstr>
      <vt:lpstr>微软雅黑</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郭洁</dc:creator>
  <cp:lastModifiedBy>郭洁</cp:lastModifiedBy>
  <cp:revision>58</cp:revision>
  <dcterms:created xsi:type="dcterms:W3CDTF">2015-12-27T01:24:04Z</dcterms:created>
  <dcterms:modified xsi:type="dcterms:W3CDTF">2020-12-10T06:28:34Z</dcterms:modified>
</cp:coreProperties>
</file>